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432" r:id="rId3"/>
    <p:sldId id="450" r:id="rId4"/>
    <p:sldId id="474" r:id="rId5"/>
    <p:sldId id="475" r:id="rId6"/>
    <p:sldId id="451" r:id="rId7"/>
    <p:sldId id="452" r:id="rId8"/>
    <p:sldId id="453" r:id="rId9"/>
    <p:sldId id="457" r:id="rId10"/>
    <p:sldId id="458" r:id="rId11"/>
    <p:sldId id="459" r:id="rId12"/>
    <p:sldId id="460" r:id="rId13"/>
    <p:sldId id="461" r:id="rId14"/>
    <p:sldId id="462" r:id="rId15"/>
    <p:sldId id="465" r:id="rId16"/>
    <p:sldId id="463" r:id="rId17"/>
    <p:sldId id="464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56" autoAdjust="0"/>
  </p:normalViewPr>
  <p:slideViewPr>
    <p:cSldViewPr snapToGrid="0" snapToObjects="1">
      <p:cViewPr varScale="1">
        <p:scale>
          <a:sx n="89" d="100"/>
          <a:sy n="89" d="100"/>
        </p:scale>
        <p:origin x="12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lly:Documents:Spring%202016:WomeninCongress_Bar_May%2020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lly:Documents:CAWP%20Presentations%20-%20Tables%20and%20Charts%20Data201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lly:Documents:CAWP%20Presentations%20-%20Tables%20and%20Charts%20Data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'Women in Congress_Bar'!$A$2</c:f>
              <c:strCache>
                <c:ptCount val="1"/>
                <c:pt idx="0">
                  <c:v>Congress</c:v>
                </c:pt>
              </c:strCache>
            </c:strRef>
          </c:tx>
          <c:invertIfNegative val="0"/>
          <c:cat>
            <c:numRef>
              <c:f>'Women in Congress_Bar'!$B$1:$AA$1</c:f>
              <c:numCache>
                <c:formatCode>General</c:formatCode>
                <c:ptCount val="26"/>
                <c:pt idx="0">
                  <c:v>1971</c:v>
                </c:pt>
                <c:pt idx="1">
                  <c:v>1973</c:v>
                </c:pt>
                <c:pt idx="2">
                  <c:v>1975</c:v>
                </c:pt>
                <c:pt idx="3">
                  <c:v>1977</c:v>
                </c:pt>
                <c:pt idx="4">
                  <c:v>1979</c:v>
                </c:pt>
                <c:pt idx="5">
                  <c:v>1981</c:v>
                </c:pt>
                <c:pt idx="6">
                  <c:v>1983</c:v>
                </c:pt>
                <c:pt idx="7">
                  <c:v>1985</c:v>
                </c:pt>
                <c:pt idx="8">
                  <c:v>1987</c:v>
                </c:pt>
                <c:pt idx="9">
                  <c:v>1989</c:v>
                </c:pt>
                <c:pt idx="10">
                  <c:v>1991</c:v>
                </c:pt>
                <c:pt idx="11">
                  <c:v>1993</c:v>
                </c:pt>
                <c:pt idx="12">
                  <c:v>1995</c:v>
                </c:pt>
                <c:pt idx="13">
                  <c:v>1997</c:v>
                </c:pt>
                <c:pt idx="14">
                  <c:v>1999</c:v>
                </c:pt>
                <c:pt idx="15">
                  <c:v>2001</c:v>
                </c:pt>
                <c:pt idx="16">
                  <c:v>2003</c:v>
                </c:pt>
                <c:pt idx="17">
                  <c:v>2005</c:v>
                </c:pt>
                <c:pt idx="18">
                  <c:v>2007</c:v>
                </c:pt>
                <c:pt idx="19">
                  <c:v>2009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'Women in Congress_Bar'!$B$2:$AA$2</c:f>
              <c:numCache>
                <c:formatCode>General</c:formatCode>
                <c:ptCount val="26"/>
                <c:pt idx="0">
                  <c:v>2.8</c:v>
                </c:pt>
                <c:pt idx="1">
                  <c:v>3</c:v>
                </c:pt>
                <c:pt idx="2">
                  <c:v>3.6</c:v>
                </c:pt>
                <c:pt idx="3">
                  <c:v>3.7</c:v>
                </c:pt>
                <c:pt idx="4">
                  <c:v>3.2</c:v>
                </c:pt>
                <c:pt idx="5">
                  <c:v>4.3</c:v>
                </c:pt>
                <c:pt idx="6">
                  <c:v>4.5</c:v>
                </c:pt>
                <c:pt idx="7">
                  <c:v>4.7</c:v>
                </c:pt>
                <c:pt idx="8">
                  <c:v>4.7</c:v>
                </c:pt>
                <c:pt idx="9">
                  <c:v>5.8</c:v>
                </c:pt>
                <c:pt idx="10">
                  <c:v>6</c:v>
                </c:pt>
                <c:pt idx="11">
                  <c:v>10</c:v>
                </c:pt>
                <c:pt idx="12">
                  <c:v>10.7</c:v>
                </c:pt>
                <c:pt idx="13">
                  <c:v>11.8</c:v>
                </c:pt>
                <c:pt idx="14">
                  <c:v>12.2</c:v>
                </c:pt>
                <c:pt idx="15">
                  <c:v>13.6</c:v>
                </c:pt>
                <c:pt idx="16">
                  <c:v>13.8</c:v>
                </c:pt>
                <c:pt idx="17">
                  <c:v>15.3</c:v>
                </c:pt>
                <c:pt idx="18">
                  <c:v>16</c:v>
                </c:pt>
                <c:pt idx="19">
                  <c:v>16.8</c:v>
                </c:pt>
                <c:pt idx="20">
                  <c:v>16.600000000000001</c:v>
                </c:pt>
                <c:pt idx="21">
                  <c:v>16.8</c:v>
                </c:pt>
                <c:pt idx="22">
                  <c:v>18.5</c:v>
                </c:pt>
                <c:pt idx="23">
                  <c:v>18.5</c:v>
                </c:pt>
                <c:pt idx="24">
                  <c:v>19.399999999999999</c:v>
                </c:pt>
                <c:pt idx="25">
                  <c:v>19.399999999999999</c:v>
                </c:pt>
              </c:numCache>
            </c:numRef>
          </c:val>
        </c:ser>
        <c:ser>
          <c:idx val="1"/>
          <c:order val="1"/>
          <c:tx>
            <c:strRef>
              <c:f>'Women in Congress_Bar'!$A$3</c:f>
              <c:strCache>
                <c:ptCount val="1"/>
                <c:pt idx="0">
                  <c:v>Senate</c:v>
                </c:pt>
              </c:strCache>
            </c:strRef>
          </c:tx>
          <c:invertIfNegative val="0"/>
          <c:cat>
            <c:numRef>
              <c:f>'Women in Congress_Bar'!$B$1:$AA$1</c:f>
              <c:numCache>
                <c:formatCode>General</c:formatCode>
                <c:ptCount val="26"/>
                <c:pt idx="0">
                  <c:v>1971</c:v>
                </c:pt>
                <c:pt idx="1">
                  <c:v>1973</c:v>
                </c:pt>
                <c:pt idx="2">
                  <c:v>1975</c:v>
                </c:pt>
                <c:pt idx="3">
                  <c:v>1977</c:v>
                </c:pt>
                <c:pt idx="4">
                  <c:v>1979</c:v>
                </c:pt>
                <c:pt idx="5">
                  <c:v>1981</c:v>
                </c:pt>
                <c:pt idx="6">
                  <c:v>1983</c:v>
                </c:pt>
                <c:pt idx="7">
                  <c:v>1985</c:v>
                </c:pt>
                <c:pt idx="8">
                  <c:v>1987</c:v>
                </c:pt>
                <c:pt idx="9">
                  <c:v>1989</c:v>
                </c:pt>
                <c:pt idx="10">
                  <c:v>1991</c:v>
                </c:pt>
                <c:pt idx="11">
                  <c:v>1993</c:v>
                </c:pt>
                <c:pt idx="12">
                  <c:v>1995</c:v>
                </c:pt>
                <c:pt idx="13">
                  <c:v>1997</c:v>
                </c:pt>
                <c:pt idx="14">
                  <c:v>1999</c:v>
                </c:pt>
                <c:pt idx="15">
                  <c:v>2001</c:v>
                </c:pt>
                <c:pt idx="16">
                  <c:v>2003</c:v>
                </c:pt>
                <c:pt idx="17">
                  <c:v>2005</c:v>
                </c:pt>
                <c:pt idx="18">
                  <c:v>2007</c:v>
                </c:pt>
                <c:pt idx="19">
                  <c:v>2009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'Women in Congress_Bar'!$B$3:$AA$3</c:f>
              <c:numCache>
                <c:formatCode>General</c:formatCode>
                <c:ptCount val="2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7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13</c:v>
                </c:pt>
                <c:pt idx="16">
                  <c:v>14</c:v>
                </c:pt>
                <c:pt idx="17">
                  <c:v>14</c:v>
                </c:pt>
                <c:pt idx="18">
                  <c:v>16</c:v>
                </c:pt>
                <c:pt idx="19">
                  <c:v>17</c:v>
                </c:pt>
                <c:pt idx="20">
                  <c:v>17</c:v>
                </c:pt>
                <c:pt idx="21">
                  <c:v>17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</c:numCache>
            </c:numRef>
          </c:val>
        </c:ser>
        <c:ser>
          <c:idx val="2"/>
          <c:order val="2"/>
          <c:tx>
            <c:strRef>
              <c:f>'Women in Congress_Bar'!$A$4</c:f>
              <c:strCache>
                <c:ptCount val="1"/>
                <c:pt idx="0">
                  <c:v>House</c:v>
                </c:pt>
              </c:strCache>
            </c:strRef>
          </c:tx>
          <c:invertIfNegative val="0"/>
          <c:cat>
            <c:numRef>
              <c:f>'Women in Congress_Bar'!$B$1:$AA$1</c:f>
              <c:numCache>
                <c:formatCode>General</c:formatCode>
                <c:ptCount val="26"/>
                <c:pt idx="0">
                  <c:v>1971</c:v>
                </c:pt>
                <c:pt idx="1">
                  <c:v>1973</c:v>
                </c:pt>
                <c:pt idx="2">
                  <c:v>1975</c:v>
                </c:pt>
                <c:pt idx="3">
                  <c:v>1977</c:v>
                </c:pt>
                <c:pt idx="4">
                  <c:v>1979</c:v>
                </c:pt>
                <c:pt idx="5">
                  <c:v>1981</c:v>
                </c:pt>
                <c:pt idx="6">
                  <c:v>1983</c:v>
                </c:pt>
                <c:pt idx="7">
                  <c:v>1985</c:v>
                </c:pt>
                <c:pt idx="8">
                  <c:v>1987</c:v>
                </c:pt>
                <c:pt idx="9">
                  <c:v>1989</c:v>
                </c:pt>
                <c:pt idx="10">
                  <c:v>1991</c:v>
                </c:pt>
                <c:pt idx="11">
                  <c:v>1993</c:v>
                </c:pt>
                <c:pt idx="12">
                  <c:v>1995</c:v>
                </c:pt>
                <c:pt idx="13">
                  <c:v>1997</c:v>
                </c:pt>
                <c:pt idx="14">
                  <c:v>1999</c:v>
                </c:pt>
                <c:pt idx="15">
                  <c:v>2001</c:v>
                </c:pt>
                <c:pt idx="16">
                  <c:v>2003</c:v>
                </c:pt>
                <c:pt idx="17">
                  <c:v>2005</c:v>
                </c:pt>
                <c:pt idx="18">
                  <c:v>2007</c:v>
                </c:pt>
                <c:pt idx="19">
                  <c:v>2009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'Women in Congress_Bar'!$B$4:$AA$4</c:f>
              <c:numCache>
                <c:formatCode>General</c:formatCode>
                <c:ptCount val="26"/>
                <c:pt idx="0">
                  <c:v>2.99</c:v>
                </c:pt>
                <c:pt idx="1">
                  <c:v>3.68</c:v>
                </c:pt>
                <c:pt idx="2">
                  <c:v>4.38</c:v>
                </c:pt>
                <c:pt idx="3">
                  <c:v>4.1199999999999974</c:v>
                </c:pt>
                <c:pt idx="4">
                  <c:v>3.68</c:v>
                </c:pt>
                <c:pt idx="5">
                  <c:v>4.83</c:v>
                </c:pt>
                <c:pt idx="6">
                  <c:v>5.0599999999999996</c:v>
                </c:pt>
                <c:pt idx="7">
                  <c:v>5.29</c:v>
                </c:pt>
                <c:pt idx="8">
                  <c:v>5.29</c:v>
                </c:pt>
                <c:pt idx="9">
                  <c:v>6.67</c:v>
                </c:pt>
                <c:pt idx="10">
                  <c:v>6.44</c:v>
                </c:pt>
                <c:pt idx="11">
                  <c:v>10.8</c:v>
                </c:pt>
                <c:pt idx="12">
                  <c:v>11.03</c:v>
                </c:pt>
                <c:pt idx="13">
                  <c:v>12.41</c:v>
                </c:pt>
                <c:pt idx="14">
                  <c:v>12.87</c:v>
                </c:pt>
                <c:pt idx="15">
                  <c:v>13.56</c:v>
                </c:pt>
                <c:pt idx="16">
                  <c:v>13.79</c:v>
                </c:pt>
                <c:pt idx="17">
                  <c:v>15.63</c:v>
                </c:pt>
                <c:pt idx="18">
                  <c:v>16.55</c:v>
                </c:pt>
                <c:pt idx="19">
                  <c:v>16.78</c:v>
                </c:pt>
                <c:pt idx="20">
                  <c:v>16.600000000000001</c:v>
                </c:pt>
                <c:pt idx="21">
                  <c:v>16.8</c:v>
                </c:pt>
                <c:pt idx="22">
                  <c:v>18.2</c:v>
                </c:pt>
                <c:pt idx="23">
                  <c:v>18.2</c:v>
                </c:pt>
                <c:pt idx="24">
                  <c:v>19.3</c:v>
                </c:pt>
                <c:pt idx="25">
                  <c:v>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549664"/>
        <c:axId val="-5550208"/>
      </c:barChart>
      <c:catAx>
        <c:axId val="-554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5550208"/>
        <c:crosses val="autoZero"/>
        <c:auto val="1"/>
        <c:lblAlgn val="ctr"/>
        <c:lblOffset val="100"/>
        <c:noMultiLvlLbl val="0"/>
      </c:catAx>
      <c:valAx>
        <c:axId val="-555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55496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Gallup (2015)</c:v>
                </c:pt>
                <c:pt idx="1">
                  <c:v>Suffolk (2015)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Republicans</c:v>
                </c:pt>
              </c:strCache>
            </c:strRef>
          </c:tx>
          <c:spPr>
            <a:solidFill>
              <a:srgbClr val="C7020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Gallup (2015)</c:v>
                </c:pt>
                <c:pt idx="1">
                  <c:v>Suffolk (2015)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91</c:v>
                </c:pt>
                <c:pt idx="1">
                  <c:v>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Democrats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Gallup (2015)</c:v>
                </c:pt>
                <c:pt idx="1">
                  <c:v>Suffolk (2015)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97</c:v>
                </c:pt>
                <c:pt idx="1">
                  <c:v>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4383888"/>
        <c:axId val="-14381168"/>
      </c:barChart>
      <c:catAx>
        <c:axId val="-14383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4381168"/>
        <c:crosses val="autoZero"/>
        <c:auto val="1"/>
        <c:lblAlgn val="ctr"/>
        <c:lblOffset val="100"/>
        <c:noMultiLvlLbl val="0"/>
      </c:catAx>
      <c:valAx>
        <c:axId val="-14381168"/>
        <c:scaling>
          <c:orientation val="minMax"/>
          <c:max val="100"/>
          <c:min val="8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383888"/>
        <c:crosses val="autoZero"/>
        <c:crossBetween val="between"/>
        <c:majorUnit val="5"/>
      </c:valAx>
    </c:plotArea>
    <c:legend>
      <c:legendPos val="b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Century Gothic"/>
          <a:cs typeface="Century Gothic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45454545454503E-2"/>
          <c:y val="5.1948051948051903E-2"/>
          <c:w val="0.89962121212121304"/>
          <c:h val="0.79653679653679599"/>
        </c:manualLayout>
      </c:layout>
      <c:lineChart>
        <c:grouping val="standard"/>
        <c:varyColors val="0"/>
        <c:ser>
          <c:idx val="0"/>
          <c:order val="0"/>
          <c:tx>
            <c:strRef>
              <c:f>'Women in StLeg Office_Line'!$A$4</c:f>
              <c:strCache>
                <c:ptCount val="1"/>
                <c:pt idx="0">
                  <c:v>Women</c:v>
                </c:pt>
              </c:strCache>
            </c:strRef>
          </c:tx>
          <c:spPr>
            <a:ln w="25400">
              <a:solidFill>
                <a:srgbClr val="4F81BD"/>
              </a:solidFill>
              <a:prstDash val="solid"/>
            </a:ln>
          </c:spPr>
          <c:marker>
            <c:spPr>
              <a:solidFill>
                <a:srgbClr val="4F81BD"/>
              </a:solidFill>
              <a:ln>
                <a:solidFill>
                  <a:srgbClr val="4F81BD"/>
                </a:solidFill>
                <a:prstDash val="solid"/>
              </a:ln>
            </c:spPr>
          </c:marker>
          <c:cat>
            <c:numRef>
              <c:f>'Women in StLeg Office_Line'!$B$3:$AH$3</c:f>
              <c:numCache>
                <c:formatCode>General</c:formatCode>
                <c:ptCount val="33"/>
                <c:pt idx="0">
                  <c:v>1971</c:v>
                </c:pt>
                <c:pt idx="1">
                  <c:v>1973</c:v>
                </c:pt>
                <c:pt idx="2">
                  <c:v>1975</c:v>
                </c:pt>
                <c:pt idx="3">
                  <c:v>1977</c:v>
                </c:pt>
                <c:pt idx="4">
                  <c:v>1979</c:v>
                </c:pt>
                <c:pt idx="5">
                  <c:v>1981</c:v>
                </c:pt>
                <c:pt idx="6">
                  <c:v>1983</c:v>
                </c:pt>
                <c:pt idx="7">
                  <c:v>1985</c:v>
                </c:pt>
                <c:pt idx="8">
                  <c:v>1987</c:v>
                </c:pt>
                <c:pt idx="9">
                  <c:v>1989</c:v>
                </c:pt>
                <c:pt idx="10">
                  <c:v>1991</c:v>
                </c:pt>
                <c:pt idx="11">
                  <c:v>1993</c:v>
                </c:pt>
                <c:pt idx="12">
                  <c:v>1995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</c:numCache>
            </c:numRef>
          </c:cat>
          <c:val>
            <c:numRef>
              <c:f>'Women in StLeg Office_Line'!$B$4:$AH$4</c:f>
              <c:numCache>
                <c:formatCode>0.0%</c:formatCode>
                <c:ptCount val="33"/>
                <c:pt idx="0">
                  <c:v>4.4999999999999998E-2</c:v>
                </c:pt>
                <c:pt idx="1">
                  <c:v>5.6000000000000001E-2</c:v>
                </c:pt>
                <c:pt idx="2">
                  <c:v>0.08</c:v>
                </c:pt>
                <c:pt idx="3">
                  <c:v>9.0999999999999998E-2</c:v>
                </c:pt>
                <c:pt idx="4">
                  <c:v>0.10299999999999999</c:v>
                </c:pt>
                <c:pt idx="5">
                  <c:v>0.121</c:v>
                </c:pt>
                <c:pt idx="6">
                  <c:v>0.13300000000000001</c:v>
                </c:pt>
                <c:pt idx="7">
                  <c:v>0.14799999999999999</c:v>
                </c:pt>
                <c:pt idx="8">
                  <c:v>0.157</c:v>
                </c:pt>
                <c:pt idx="9">
                  <c:v>0.17</c:v>
                </c:pt>
                <c:pt idx="10">
                  <c:v>0.183</c:v>
                </c:pt>
                <c:pt idx="11">
                  <c:v>0.20499999999999999</c:v>
                </c:pt>
                <c:pt idx="12">
                  <c:v>0.20599999999999999</c:v>
                </c:pt>
                <c:pt idx="13">
                  <c:v>0.216</c:v>
                </c:pt>
                <c:pt idx="14">
                  <c:v>0.218</c:v>
                </c:pt>
                <c:pt idx="15">
                  <c:v>0.224</c:v>
                </c:pt>
                <c:pt idx="16">
                  <c:v>0.22500000000000001</c:v>
                </c:pt>
                <c:pt idx="17">
                  <c:v>0.224</c:v>
                </c:pt>
                <c:pt idx="18">
                  <c:v>0.22700000000000001</c:v>
                </c:pt>
                <c:pt idx="19">
                  <c:v>0.224</c:v>
                </c:pt>
                <c:pt idx="20">
                  <c:v>0.22500000000000001</c:v>
                </c:pt>
                <c:pt idx="21">
                  <c:v>0.22700000000000001</c:v>
                </c:pt>
                <c:pt idx="22">
                  <c:v>0.22800000000000001</c:v>
                </c:pt>
                <c:pt idx="23">
                  <c:v>0.23499999999999999</c:v>
                </c:pt>
                <c:pt idx="24">
                  <c:v>0.23699999999999999</c:v>
                </c:pt>
                <c:pt idx="25">
                  <c:v>0.24299999999999999</c:v>
                </c:pt>
                <c:pt idx="26">
                  <c:v>0.245</c:v>
                </c:pt>
                <c:pt idx="27">
                  <c:v>0.23599999999999999</c:v>
                </c:pt>
                <c:pt idx="28" formatCode="0.00%">
                  <c:v>0.23699999999999999</c:v>
                </c:pt>
                <c:pt idx="29" formatCode="0.00%">
                  <c:v>0.24299999999999999</c:v>
                </c:pt>
                <c:pt idx="30" formatCode="0.00%">
                  <c:v>0.24299999999999999</c:v>
                </c:pt>
                <c:pt idx="31" formatCode="0.00%">
                  <c:v>0.24299999999999999</c:v>
                </c:pt>
                <c:pt idx="32" formatCode="0.00%">
                  <c:v>0.24399999999999999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547488"/>
        <c:axId val="-5546400"/>
      </c:lineChart>
      <c:catAx>
        <c:axId val="-554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-5546400"/>
        <c:crosses val="autoZero"/>
        <c:auto val="1"/>
        <c:lblAlgn val="ctr"/>
        <c:lblOffset val="100"/>
        <c:noMultiLvlLbl val="0"/>
      </c:catAx>
      <c:valAx>
        <c:axId val="-554640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-55474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Narrow"/>
          <a:ea typeface="Calibri"/>
          <a:cs typeface="Arial Narrow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Congress</c:v>
                </c:pt>
              </c:strCache>
            </c:strRef>
          </c:tx>
          <c:spPr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l"/>
            </a:scene3d>
            <a:sp3d/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l"/>
              </a:scene3d>
              <a:sp3d/>
            </c:spPr>
          </c:dPt>
          <c:dPt>
            <c:idx val="1"/>
            <c:bubble3D val="0"/>
            <c:spPr>
              <a:solidFill>
                <a:srgbClr val="BD0900"/>
              </a:solidFill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l"/>
              </a:scene3d>
              <a:sp3d/>
            </c:spPr>
          </c:dPt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436</c:v>
                </c:pt>
                <c:pt idx="1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Sheet1!$E$1</c:f>
              <c:strCache>
                <c:ptCount val="1"/>
                <c:pt idx="0">
                  <c:v>State Legislatures</c:v>
                </c:pt>
              </c:strCache>
            </c:strRef>
          </c:tx>
          <c:spPr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l"/>
            </a:scene3d>
            <a:sp3d/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l"/>
              </a:scene3d>
              <a:sp3d/>
            </c:spPr>
          </c:dPt>
          <c:dPt>
            <c:idx val="1"/>
            <c:bubble3D val="0"/>
            <c:spPr>
              <a:solidFill>
                <a:srgbClr val="BD0900"/>
              </a:solidFill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l"/>
              </a:scene3d>
              <a:sp3d/>
            </c:spPr>
          </c:dPt>
          <c:cat>
            <c:strRef>
              <c:f>Sheet1!$D$2:$D$3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5599</c:v>
                </c:pt>
                <c:pt idx="1">
                  <c:v>1784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Sheet1!$H$1</c:f>
              <c:strCache>
                <c:ptCount val="1"/>
                <c:pt idx="0">
                  <c:v>Statewide Elected Executive Office</c:v>
                </c:pt>
              </c:strCache>
            </c:strRef>
          </c:tx>
          <c:spPr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l"/>
            </a:scene3d>
            <a:sp3d/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l"/>
              </a:scene3d>
              <a:sp3d/>
            </c:spPr>
          </c:dPt>
          <c:dPt>
            <c:idx val="1"/>
            <c:bubble3D val="0"/>
            <c:spPr>
              <a:solidFill>
                <a:srgbClr val="BD0900"/>
              </a:solidFill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l"/>
              </a:scene3d>
              <a:sp3d/>
            </c:spPr>
          </c:dPt>
          <c:cat>
            <c:strRef>
              <c:f>Sheet1!$G$2:$G$3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244</c:v>
                </c:pt>
                <c:pt idx="1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Congress</c:v>
                </c:pt>
              </c:strCache>
            </c:strRef>
          </c:tx>
          <c:spPr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l"/>
            </a:scene3d>
            <a:sp3d/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l"/>
              </a:scene3d>
              <a:sp3d/>
            </c:spPr>
          </c:dPt>
          <c:dPt>
            <c:idx val="1"/>
            <c:bubble3D val="0"/>
            <c:spPr>
              <a:solidFill>
                <a:srgbClr val="BD0900"/>
              </a:solidFill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l"/>
              </a:scene3d>
              <a:sp3d/>
            </c:spPr>
          </c:dPt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436</c:v>
                </c:pt>
                <c:pt idx="1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Sheet1!$E$1</c:f>
              <c:strCache>
                <c:ptCount val="1"/>
                <c:pt idx="0">
                  <c:v>State Legislatures</c:v>
                </c:pt>
              </c:strCache>
            </c:strRef>
          </c:tx>
          <c:spPr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l"/>
            </a:scene3d>
            <a:sp3d/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l"/>
              </a:scene3d>
              <a:sp3d/>
            </c:spPr>
          </c:dPt>
          <c:dPt>
            <c:idx val="1"/>
            <c:bubble3D val="0"/>
            <c:spPr>
              <a:solidFill>
                <a:srgbClr val="BD0900"/>
              </a:solidFill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l"/>
              </a:scene3d>
              <a:sp3d/>
            </c:spPr>
          </c:dPt>
          <c:cat>
            <c:strRef>
              <c:f>Sheet1!$D$2:$D$3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5599</c:v>
                </c:pt>
                <c:pt idx="1">
                  <c:v>1784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Sheet1!$H$1</c:f>
              <c:strCache>
                <c:ptCount val="1"/>
                <c:pt idx="0">
                  <c:v>Statewide Elected Executive Office</c:v>
                </c:pt>
              </c:strCache>
            </c:strRef>
          </c:tx>
          <c:spPr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l"/>
            </a:scene3d>
            <a:sp3d/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l"/>
              </a:scene3d>
              <a:sp3d/>
            </c:spPr>
          </c:dPt>
          <c:dPt>
            <c:idx val="1"/>
            <c:bubble3D val="0"/>
            <c:spPr>
              <a:solidFill>
                <a:srgbClr val="BD0900"/>
              </a:solidFill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l"/>
              </a:scene3d>
              <a:sp3d/>
            </c:spPr>
          </c:dPt>
          <c:cat>
            <c:strRef>
              <c:f>Sheet1!$G$2:$G$3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244</c:v>
                </c:pt>
                <c:pt idx="1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'Women in Stleg Elections'!$A$2</c:f>
              <c:strCache>
                <c:ptCount val="1"/>
                <c:pt idx="0">
                  <c:v>Candidates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</c:spPr>
          <c:invertIfNegative val="0"/>
          <c:cat>
            <c:numRef>
              <c:f>'Women in Stleg Elections'!$B$1:$V$1</c:f>
              <c:numCache>
                <c:formatCode>General</c:formatCode>
                <c:ptCount val="21"/>
                <c:pt idx="0">
                  <c:v>1976</c:v>
                </c:pt>
                <c:pt idx="1">
                  <c:v>1978</c:v>
                </c:pt>
                <c:pt idx="2">
                  <c:v>1980</c:v>
                </c:pt>
                <c:pt idx="3">
                  <c:v>1982</c:v>
                </c:pt>
                <c:pt idx="4">
                  <c:v>1984</c:v>
                </c:pt>
                <c:pt idx="5">
                  <c:v>1986</c:v>
                </c:pt>
                <c:pt idx="6">
                  <c:v>1988</c:v>
                </c:pt>
                <c:pt idx="7">
                  <c:v>1990</c:v>
                </c:pt>
                <c:pt idx="8">
                  <c:v>1992</c:v>
                </c:pt>
                <c:pt idx="9">
                  <c:v>1994</c:v>
                </c:pt>
                <c:pt idx="10">
                  <c:v>1996</c:v>
                </c:pt>
                <c:pt idx="11">
                  <c:v>1998</c:v>
                </c:pt>
                <c:pt idx="12">
                  <c:v>2000</c:v>
                </c:pt>
                <c:pt idx="13">
                  <c:v>2002</c:v>
                </c:pt>
                <c:pt idx="14">
                  <c:v>2004</c:v>
                </c:pt>
                <c:pt idx="15">
                  <c:v>2006</c:v>
                </c:pt>
                <c:pt idx="16">
                  <c:v>2008</c:v>
                </c:pt>
                <c:pt idx="17">
                  <c:v>2010</c:v>
                </c:pt>
                <c:pt idx="18">
                  <c:v>2012</c:v>
                </c:pt>
                <c:pt idx="19">
                  <c:v>2014</c:v>
                </c:pt>
                <c:pt idx="20">
                  <c:v>2016</c:v>
                </c:pt>
              </c:numCache>
            </c:numRef>
          </c:cat>
          <c:val>
            <c:numRef>
              <c:f>'Women in Stleg Elections'!$B$2:$V$2</c:f>
              <c:numCache>
                <c:formatCode>General</c:formatCode>
                <c:ptCount val="21"/>
                <c:pt idx="0">
                  <c:v>1258</c:v>
                </c:pt>
                <c:pt idx="1">
                  <c:v>1348</c:v>
                </c:pt>
                <c:pt idx="2">
                  <c:v>1426</c:v>
                </c:pt>
                <c:pt idx="3">
                  <c:v>1643</c:v>
                </c:pt>
                <c:pt idx="4">
                  <c:v>1756</c:v>
                </c:pt>
                <c:pt idx="5">
                  <c:v>1813</c:v>
                </c:pt>
                <c:pt idx="6">
                  <c:v>1853</c:v>
                </c:pt>
                <c:pt idx="7">
                  <c:v>2064</c:v>
                </c:pt>
                <c:pt idx="8">
                  <c:v>2375</c:v>
                </c:pt>
                <c:pt idx="9">
                  <c:v>2285</c:v>
                </c:pt>
                <c:pt idx="10">
                  <c:v>2277</c:v>
                </c:pt>
                <c:pt idx="11">
                  <c:v>2280</c:v>
                </c:pt>
                <c:pt idx="12">
                  <c:v>2228</c:v>
                </c:pt>
                <c:pt idx="13">
                  <c:v>2348</c:v>
                </c:pt>
                <c:pt idx="14">
                  <c:v>2220</c:v>
                </c:pt>
                <c:pt idx="15">
                  <c:v>2429</c:v>
                </c:pt>
                <c:pt idx="16">
                  <c:v>2337</c:v>
                </c:pt>
                <c:pt idx="17">
                  <c:v>2537</c:v>
                </c:pt>
                <c:pt idx="18">
                  <c:v>2445</c:v>
                </c:pt>
                <c:pt idx="19">
                  <c:v>2517</c:v>
                </c:pt>
                <c:pt idx="20">
                  <c:v>2537</c:v>
                </c:pt>
              </c:numCache>
            </c:numRef>
          </c:val>
        </c:ser>
        <c:ser>
          <c:idx val="1"/>
          <c:order val="1"/>
          <c:tx>
            <c:strRef>
              <c:f>'Women in Stleg Elections'!$A$3</c:f>
              <c:strCache>
                <c:ptCount val="1"/>
                <c:pt idx="0">
                  <c:v>Winners and Holdovers</c:v>
                </c:pt>
              </c:strCache>
            </c:strRef>
          </c:tx>
          <c:spPr>
            <a:solidFill>
              <a:srgbClr val="C70202"/>
            </a:solidFill>
          </c:spPr>
          <c:invertIfNegative val="0"/>
          <c:cat>
            <c:numRef>
              <c:f>'Women in Stleg Elections'!$B$1:$V$1</c:f>
              <c:numCache>
                <c:formatCode>General</c:formatCode>
                <c:ptCount val="21"/>
                <c:pt idx="0">
                  <c:v>1976</c:v>
                </c:pt>
                <c:pt idx="1">
                  <c:v>1978</c:v>
                </c:pt>
                <c:pt idx="2">
                  <c:v>1980</c:v>
                </c:pt>
                <c:pt idx="3">
                  <c:v>1982</c:v>
                </c:pt>
                <c:pt idx="4">
                  <c:v>1984</c:v>
                </c:pt>
                <c:pt idx="5">
                  <c:v>1986</c:v>
                </c:pt>
                <c:pt idx="6">
                  <c:v>1988</c:v>
                </c:pt>
                <c:pt idx="7">
                  <c:v>1990</c:v>
                </c:pt>
                <c:pt idx="8">
                  <c:v>1992</c:v>
                </c:pt>
                <c:pt idx="9">
                  <c:v>1994</c:v>
                </c:pt>
                <c:pt idx="10">
                  <c:v>1996</c:v>
                </c:pt>
                <c:pt idx="11">
                  <c:v>1998</c:v>
                </c:pt>
                <c:pt idx="12">
                  <c:v>2000</c:v>
                </c:pt>
                <c:pt idx="13">
                  <c:v>2002</c:v>
                </c:pt>
                <c:pt idx="14">
                  <c:v>2004</c:v>
                </c:pt>
                <c:pt idx="15">
                  <c:v>2006</c:v>
                </c:pt>
                <c:pt idx="16">
                  <c:v>2008</c:v>
                </c:pt>
                <c:pt idx="17">
                  <c:v>2010</c:v>
                </c:pt>
                <c:pt idx="18">
                  <c:v>2012</c:v>
                </c:pt>
                <c:pt idx="19">
                  <c:v>2014</c:v>
                </c:pt>
                <c:pt idx="20">
                  <c:v>2016</c:v>
                </c:pt>
              </c:numCache>
            </c:numRef>
          </c:cat>
          <c:val>
            <c:numRef>
              <c:f>'Women in Stleg Elections'!$B$3:$V$3</c:f>
              <c:numCache>
                <c:formatCode>General</c:formatCode>
                <c:ptCount val="21"/>
                <c:pt idx="0">
                  <c:v>688</c:v>
                </c:pt>
                <c:pt idx="1">
                  <c:v>770</c:v>
                </c:pt>
                <c:pt idx="2">
                  <c:v>908</c:v>
                </c:pt>
                <c:pt idx="3">
                  <c:v>996</c:v>
                </c:pt>
                <c:pt idx="4">
                  <c:v>1101</c:v>
                </c:pt>
                <c:pt idx="5">
                  <c:v>1162</c:v>
                </c:pt>
                <c:pt idx="6">
                  <c:v>1260</c:v>
                </c:pt>
                <c:pt idx="7">
                  <c:v>1353</c:v>
                </c:pt>
                <c:pt idx="8">
                  <c:v>1516</c:v>
                </c:pt>
                <c:pt idx="9">
                  <c:v>1534</c:v>
                </c:pt>
                <c:pt idx="10">
                  <c:v>1591</c:v>
                </c:pt>
                <c:pt idx="11">
                  <c:v>1654</c:v>
                </c:pt>
                <c:pt idx="12">
                  <c:v>1656</c:v>
                </c:pt>
                <c:pt idx="13">
                  <c:v>1643</c:v>
                </c:pt>
                <c:pt idx="14">
                  <c:v>1664</c:v>
                </c:pt>
                <c:pt idx="15">
                  <c:v>1736</c:v>
                </c:pt>
                <c:pt idx="16">
                  <c:v>1786</c:v>
                </c:pt>
                <c:pt idx="17">
                  <c:v>1720</c:v>
                </c:pt>
                <c:pt idx="18">
                  <c:v>1770</c:v>
                </c:pt>
                <c:pt idx="19">
                  <c:v>1785</c:v>
                </c:pt>
                <c:pt idx="20">
                  <c:v>1817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370832"/>
        <c:axId val="-14385520"/>
      </c:barChart>
      <c:catAx>
        <c:axId val="-1437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4385520"/>
        <c:crosses val="autoZero"/>
        <c:auto val="1"/>
        <c:lblAlgn val="ctr"/>
        <c:lblOffset val="100"/>
        <c:noMultiLvlLbl val="0"/>
      </c:catAx>
      <c:valAx>
        <c:axId val="-14385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3708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2102E-5392-A84A-9879-05A3FDD27C1F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9B294-F0F2-234B-B474-8DDAE3E162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1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D1C56-C26B-8441-B938-F9BE796C8B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D1C56-C26B-8441-B938-F9BE796C8B0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7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11/25/2016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28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iff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ownload (28).jpeg"/>
          <p:cNvPicPr>
            <a:picLocks noChangeAspect="1"/>
          </p:cNvPicPr>
          <p:nvPr/>
        </p:nvPicPr>
        <p:blipFill rotWithShape="1">
          <a:blip r:embed="rId2" cstate="email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" r="3744"/>
          <a:stretch/>
        </p:blipFill>
        <p:spPr>
          <a:xfrm>
            <a:off x="-20158" y="285220"/>
            <a:ext cx="8929826" cy="525761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spc="-150" dirty="0" smtClean="0">
                <a:latin typeface="+mn-lt"/>
                <a:cs typeface="Calibri Light"/>
              </a:rPr>
              <a:t>November 19, 2016</a:t>
            </a:r>
            <a:endParaRPr lang="en-US" sz="2800" spc="-150" dirty="0">
              <a:latin typeface="+mn-lt"/>
              <a:cs typeface="Calibri Light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8915400" cy="914400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Calibri Light"/>
              </a:rPr>
              <a:t>@</a:t>
            </a:r>
            <a:r>
              <a:rPr lang="en-US" sz="2400" dirty="0" err="1" smtClean="0">
                <a:cs typeface="Calibri Light"/>
              </a:rPr>
              <a:t>kdittmar</a:t>
            </a:r>
            <a:endParaRPr lang="en-US" sz="2400" dirty="0" smtClean="0">
              <a:cs typeface="Calibri Light"/>
            </a:endParaRPr>
          </a:p>
          <a:p>
            <a:r>
              <a:rPr lang="en-US" sz="2400" dirty="0" smtClean="0">
                <a:cs typeface="Calibri Light"/>
              </a:rPr>
              <a:t>@CAWP_RU</a:t>
            </a:r>
            <a:endParaRPr lang="en-US" sz="2400" dirty="0">
              <a:cs typeface="Calibri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685" y="627488"/>
            <a:ext cx="74194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Year of the Woman or More of the Same?</a:t>
            </a:r>
          </a:p>
          <a:p>
            <a:r>
              <a:rPr lang="en-US" sz="3200" dirty="0">
                <a:solidFill>
                  <a:srgbClr val="FFFFFF"/>
                </a:solidFill>
              </a:rPr>
              <a:t>The Status of Women in American Politics after Election 2016</a:t>
            </a:r>
          </a:p>
          <a:p>
            <a:endParaRPr lang="en-US" sz="5400" b="1" dirty="0" smtClean="0">
              <a:solidFill>
                <a:schemeClr val="bg1"/>
              </a:solidFill>
            </a:endParaRPr>
          </a:p>
          <a:p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1" name="Picture 10" descr="RU_SIG_UCM_CMYK_K.eps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39" y="6106674"/>
            <a:ext cx="1936782" cy="608944"/>
          </a:xfrm>
          <a:prstGeom prst="rect">
            <a:avLst/>
          </a:prstGeom>
        </p:spPr>
      </p:pic>
      <p:pic>
        <p:nvPicPr>
          <p:cNvPr id="10" name="Picture 9" descr="CAWP_inline_tagline_K.png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16" y="6024224"/>
            <a:ext cx="3657600" cy="8064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9685" y="5188334"/>
            <a:ext cx="6845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cs typeface="Calibri Light"/>
              </a:rPr>
              <a:t>Kelly Dittmar, Ph.D.</a:t>
            </a:r>
            <a:endParaRPr lang="en-US" sz="2800" dirty="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92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smtClean="0">
                <a:latin typeface="+mn-lt"/>
                <a:cs typeface="Calibri Light"/>
              </a:rPr>
              <a:t>- Hillary Clinton</a:t>
            </a:r>
            <a:endParaRPr lang="en-US" sz="2800" dirty="0">
              <a:latin typeface="+mn-l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smtClean="0">
                <a:latin typeface="Calibri Light"/>
                <a:cs typeface="Calibri Light"/>
              </a:rPr>
              <a:t>2015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209553"/>
            <a:ext cx="8001000" cy="18158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“I’m not asking people to vote for me simply because I’m a woman. I’m asking people to vote for me on the merits</a:t>
            </a:r>
            <a:r>
              <a:rPr lang="en-US" sz="2800" dirty="0" smtClean="0"/>
              <a:t>. I </a:t>
            </a:r>
            <a:r>
              <a:rPr lang="en-US" sz="2800" dirty="0"/>
              <a:t>think one of the merits is I am a woman.”</a:t>
            </a:r>
          </a:p>
        </p:txBody>
      </p:sp>
    </p:spTree>
    <p:extLst>
      <p:ext uri="{BB962C8B-B14F-4D97-AF65-F5344CB8AC3E}">
        <p14:creationId xmlns:p14="http://schemas.microsoft.com/office/powerpoint/2010/main" val="12470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>
          <a:xfrm>
            <a:off x="0" y="3200400"/>
            <a:ext cx="8915400" cy="2286000"/>
          </a:xfrm>
        </p:spPr>
        <p:txBody>
          <a:bodyPr/>
          <a:lstStyle/>
          <a:p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Penn</a:t>
            </a:r>
            <a:r>
              <a:rPr lang="ja-JP" altLang="en-US">
                <a:latin typeface="Century Gothic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entury Gothic" charset="0"/>
                <a:ea typeface="ＭＳ Ｐゴシック" charset="0"/>
                <a:cs typeface="ＭＳ Ｐゴシック" charset="0"/>
              </a:rPr>
              <a:t>s </a:t>
            </a:r>
            <a:r>
              <a:rPr lang="ja-JP" altLang="en-US">
                <a:latin typeface="Century Gothic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entury Gothic" charset="0"/>
                <a:ea typeface="ＭＳ Ｐゴシック" charset="0"/>
                <a:cs typeface="ＭＳ Ｐゴシック" charset="0"/>
              </a:rPr>
              <a:t>Launch Strategy</a:t>
            </a:r>
            <a:r>
              <a:rPr lang="ja-JP" altLang="en-US">
                <a:latin typeface="Century Gothic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Century Gothic" charset="0"/>
                <a:ea typeface="ＭＳ Ｐゴシック" charset="0"/>
                <a:cs typeface="ＭＳ Ｐゴシック" charset="0"/>
              </a:rPr>
              <a:t> Memo</a:t>
            </a:r>
            <a:br>
              <a:rPr lang="en-US" altLang="ja-JP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altLang="ja-JP" i="1">
                <a:latin typeface="Century Gothic" charset="0"/>
                <a:ea typeface="ＭＳ Ｐゴシック" charset="0"/>
                <a:cs typeface="ＭＳ Ｐゴシック" charset="0"/>
              </a:rPr>
              <a:t>Hillary Clinton for President</a:t>
            </a:r>
            <a:endParaRPr lang="en-US" i="1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4400" y="5484813"/>
            <a:ext cx="8001000" cy="776287"/>
          </a:xfrm>
        </p:spPr>
        <p:txBody>
          <a:bodyPr/>
          <a:lstStyle/>
          <a:p>
            <a:pPr>
              <a:buFont typeface="Wingdings 2" charset="0"/>
              <a:buNone/>
              <a:defRPr/>
            </a:pPr>
            <a:r>
              <a:rPr lang="en-US">
                <a:solidFill>
                  <a:srgbClr val="59595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December 21, 2006</a:t>
            </a:r>
          </a:p>
        </p:txBody>
      </p:sp>
      <p:pic>
        <p:nvPicPr>
          <p:cNvPr id="19459" name="Picture 5" descr="Penn Memo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823913"/>
            <a:ext cx="8616950" cy="1824037"/>
          </a:xfrm>
          <a:prstGeom prst="rect">
            <a:avLst/>
          </a:prstGeom>
          <a:noFill/>
          <a:ln w="38100">
            <a:solidFill>
              <a:srgbClr val="BD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74700" y="1199661"/>
            <a:ext cx="1904994" cy="320040"/>
          </a:xfrm>
          <a:prstGeom prst="rect">
            <a:avLst/>
          </a:prstGeom>
          <a:solidFill>
            <a:srgbClr val="BD00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2944" y="1480625"/>
            <a:ext cx="3608747" cy="320040"/>
          </a:xfrm>
          <a:prstGeom prst="rect">
            <a:avLst/>
          </a:prstGeom>
          <a:solidFill>
            <a:srgbClr val="BD00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36792" y="2268997"/>
            <a:ext cx="4390285" cy="320040"/>
          </a:xfrm>
          <a:prstGeom prst="rect">
            <a:avLst/>
          </a:prstGeom>
          <a:solidFill>
            <a:srgbClr val="BD00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lIns="274320">
            <a:normAutofit/>
          </a:bodyPr>
          <a:lstStyle/>
          <a:p>
            <a:r>
              <a:rPr lang="en-US" dirty="0" smtClean="0"/>
              <a:t>Authentic Masculinity/Emasculation</a:t>
            </a:r>
            <a:endParaRPr lang="en-US" dirty="0"/>
          </a:p>
        </p:txBody>
      </p:sp>
      <p:pic>
        <p:nvPicPr>
          <p:cNvPr id="8" name="Picture 7" descr="ht_john_edwards_hair_nt_120417_wma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87" y="3056484"/>
            <a:ext cx="3913143" cy="2201143"/>
          </a:xfrm>
          <a:prstGeom prst="rect">
            <a:avLst/>
          </a:prstGeom>
        </p:spPr>
      </p:pic>
      <p:pic>
        <p:nvPicPr>
          <p:cNvPr id="9" name="Picture 8" descr="football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3" y="2700874"/>
            <a:ext cx="4017754" cy="32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lIns="274320">
            <a:normAutofit/>
          </a:bodyPr>
          <a:lstStyle/>
          <a:p>
            <a:r>
              <a:rPr lang="en-US" dirty="0"/>
              <a:t>Authentic Masculinity/Emasculation</a:t>
            </a:r>
          </a:p>
        </p:txBody>
      </p:sp>
      <p:pic>
        <p:nvPicPr>
          <p:cNvPr id="8" name="Picture 7" descr="ht_john_edwards_hair_nt_120417_wma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87" y="3056484"/>
            <a:ext cx="3913143" cy="2201143"/>
          </a:xfrm>
          <a:prstGeom prst="rect">
            <a:avLst/>
          </a:prstGeom>
        </p:spPr>
      </p:pic>
      <p:pic>
        <p:nvPicPr>
          <p:cNvPr id="9" name="Picture 8" descr="football2.jpg"/>
          <p:cNvPicPr>
            <a:picLocks noChangeAspect="1"/>
          </p:cNvPicPr>
          <p:nvPr/>
        </p:nvPicPr>
        <p:blipFill>
          <a:blip r:embed="rId3" cstate="email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3" y="2700874"/>
            <a:ext cx="4017754" cy="3282362"/>
          </a:xfrm>
          <a:prstGeom prst="rect">
            <a:avLst/>
          </a:prstGeom>
        </p:spPr>
      </p:pic>
      <p:pic>
        <p:nvPicPr>
          <p:cNvPr id="2" name="Picture 1" descr="rubiosweat.tif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/>
          <a:stretch/>
        </p:blipFill>
        <p:spPr>
          <a:xfrm>
            <a:off x="918995" y="2148622"/>
            <a:ext cx="2855121" cy="426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lIns="274320">
            <a:normAutofit/>
          </a:bodyPr>
          <a:lstStyle/>
          <a:p>
            <a:r>
              <a:rPr lang="en-US" dirty="0"/>
              <a:t>Authentic Masculinity/Emasculation</a:t>
            </a:r>
          </a:p>
        </p:txBody>
      </p:sp>
      <p:pic>
        <p:nvPicPr>
          <p:cNvPr id="8" name="Picture 7" descr="ht_john_edwards_hair_nt_120417_wmain.jpg"/>
          <p:cNvPicPr>
            <a:picLocks noChangeAspect="1"/>
          </p:cNvPicPr>
          <p:nvPr/>
        </p:nvPicPr>
        <p:blipFill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87" y="3056484"/>
            <a:ext cx="3913143" cy="2201143"/>
          </a:xfrm>
          <a:prstGeom prst="rect">
            <a:avLst/>
          </a:prstGeom>
        </p:spPr>
      </p:pic>
      <p:pic>
        <p:nvPicPr>
          <p:cNvPr id="9" name="Picture 8" descr="football2.jpg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3" y="2700874"/>
            <a:ext cx="4017754" cy="3282362"/>
          </a:xfrm>
          <a:prstGeom prst="rect">
            <a:avLst/>
          </a:prstGeom>
        </p:spPr>
      </p:pic>
      <p:pic>
        <p:nvPicPr>
          <p:cNvPr id="12" name="Picture 11" descr="rubiosweat.tiff"/>
          <p:cNvPicPr>
            <a:picLocks noChangeAspect="1"/>
          </p:cNvPicPr>
          <p:nvPr/>
        </p:nvPicPr>
        <p:blipFill rotWithShape="1">
          <a:blip r:embed="rId4" cstate="email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/>
          <a:stretch/>
        </p:blipFill>
        <p:spPr>
          <a:xfrm>
            <a:off x="918995" y="2148622"/>
            <a:ext cx="2855121" cy="4264878"/>
          </a:xfrm>
          <a:prstGeom prst="rect">
            <a:avLst/>
          </a:prstGeom>
        </p:spPr>
      </p:pic>
      <p:pic>
        <p:nvPicPr>
          <p:cNvPr id="7" name="Picture 6" descr="trumptweet3.tiff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2"/>
          <a:stretch/>
        </p:blipFill>
        <p:spPr>
          <a:xfrm>
            <a:off x="293209" y="4055146"/>
            <a:ext cx="5317405" cy="2481145"/>
          </a:xfrm>
          <a:prstGeom prst="rect">
            <a:avLst/>
          </a:prstGeom>
        </p:spPr>
      </p:pic>
      <p:pic>
        <p:nvPicPr>
          <p:cNvPr id="10" name="Picture 9" descr="trumptweet1.tiff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4"/>
          <a:stretch/>
        </p:blipFill>
        <p:spPr>
          <a:xfrm>
            <a:off x="2699395" y="2187297"/>
            <a:ext cx="4980704" cy="21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“Dangerous”</a:t>
            </a:r>
            <a:endParaRPr lang="en-US" dirty="0"/>
          </a:p>
        </p:txBody>
      </p:sp>
      <p:pic>
        <p:nvPicPr>
          <p:cNvPr id="2" name="Picture 1" descr="dangerous1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" y="2999347"/>
            <a:ext cx="4435342" cy="2515463"/>
          </a:xfrm>
          <a:prstGeom prst="rect">
            <a:avLst/>
          </a:prstGeom>
        </p:spPr>
      </p:pic>
      <p:pic>
        <p:nvPicPr>
          <p:cNvPr id="3" name="Picture 2" descr="dangerous2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66" y="3006805"/>
            <a:ext cx="4497952" cy="25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lIns="274320">
            <a:normAutofit/>
          </a:bodyPr>
          <a:lstStyle/>
          <a:p>
            <a:r>
              <a:rPr lang="en-US" sz="2800" dirty="0" smtClean="0"/>
              <a:t>“You know what they say about small hands…”</a:t>
            </a:r>
            <a:endParaRPr lang="en-US" sz="2800" dirty="0"/>
          </a:p>
        </p:txBody>
      </p:sp>
      <p:pic>
        <p:nvPicPr>
          <p:cNvPr id="2" name="Marco Rubio says Donald Trump Has Small Hand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4508" y="2254768"/>
            <a:ext cx="5460362" cy="40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lIns="274320">
            <a:normAutofit fontScale="90000"/>
          </a:bodyPr>
          <a:lstStyle/>
          <a:p>
            <a:r>
              <a:rPr lang="en-US" dirty="0" smtClean="0"/>
              <a:t>“I guarantee you there is no problem.”</a:t>
            </a:r>
            <a:endParaRPr lang="en-US" dirty="0"/>
          </a:p>
        </p:txBody>
      </p:sp>
      <p:pic>
        <p:nvPicPr>
          <p:cNvPr id="6" name="noproblemtrum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2307" y="2186934"/>
            <a:ext cx="7228267" cy="402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rrentweet1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3" y="2330042"/>
            <a:ext cx="4717389" cy="241603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lIns="274320">
            <a:normAutofit/>
          </a:bodyPr>
          <a:lstStyle/>
          <a:p>
            <a:r>
              <a:rPr lang="en-US" dirty="0" smtClean="0"/>
              <a:t>Emasculating Male Candidates</a:t>
            </a:r>
            <a:endParaRPr lang="en-US" dirty="0"/>
          </a:p>
        </p:txBody>
      </p:sp>
      <p:pic>
        <p:nvPicPr>
          <p:cNvPr id="3" name="Picture 2" descr="warrentweet2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51" y="3870466"/>
            <a:ext cx="4615860" cy="259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2800" dirty="0" smtClean="0">
                <a:latin typeface="+mn-lt"/>
                <a:cs typeface="Calibri Light"/>
              </a:rPr>
              <a:t>- Hillary Clinton, </a:t>
            </a:r>
            <a:br>
              <a:rPr lang="en-US" sz="2800" dirty="0" smtClean="0">
                <a:latin typeface="+mn-lt"/>
                <a:cs typeface="Calibri Light"/>
              </a:rPr>
            </a:br>
            <a:r>
              <a:rPr lang="en-US" sz="2800" dirty="0" smtClean="0">
                <a:latin typeface="+mn-lt"/>
                <a:cs typeface="Calibri Light"/>
              </a:rPr>
              <a:t>Democratic National Convention</a:t>
            </a:r>
            <a:endParaRPr lang="en-US" sz="2800" dirty="0">
              <a:latin typeface="+mn-l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smtClean="0">
                <a:latin typeface="Calibri Light"/>
                <a:cs typeface="Calibri Light"/>
              </a:rPr>
              <a:t>July 2016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978447"/>
            <a:ext cx="8001000" cy="30469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“A man you can bait with a tweet is not a man we can trust with nuclear weapons</a:t>
            </a:r>
            <a:r>
              <a:rPr lang="en-US" sz="2400" dirty="0" smtClean="0"/>
              <a:t>. I </a:t>
            </a:r>
            <a:r>
              <a:rPr lang="en-US" sz="2400" dirty="0"/>
              <a:t>can't put it any better than Jackie Kennedy did after the Cuban Missile Crisis. She said that what worried President Kennedy during that very dangerous time was that a war might be started – not by big men with self-control and restraint, but by little men – the ones moved by fear and pride.” 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940024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2743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Emasculating Male Candidates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077511" cy="4839297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C70202"/>
              </a:buClr>
              <a:buFont typeface="Wingdings" charset="2"/>
              <a:buChar char="u"/>
            </a:pPr>
            <a:r>
              <a:rPr lang="en-US" b="1" dirty="0" smtClean="0"/>
              <a:t>115</a:t>
            </a:r>
            <a:r>
              <a:rPr lang="en-US" b="1" baseline="30000" dirty="0" smtClean="0"/>
              <a:t>th</a:t>
            </a:r>
            <a:r>
              <a:rPr lang="en-US" b="1" dirty="0" smtClean="0"/>
              <a:t> Congress</a:t>
            </a:r>
            <a:r>
              <a:rPr lang="en-US" dirty="0" smtClean="0"/>
              <a:t>: 104 (78D, 26R)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 smtClean="0"/>
              <a:t>Senate: </a:t>
            </a:r>
            <a:r>
              <a:rPr lang="en-US" dirty="0" smtClean="0"/>
              <a:t>21 (16D, 5R) (+1 from 114</a:t>
            </a:r>
            <a:r>
              <a:rPr lang="en-US" baseline="30000" dirty="0" smtClean="0"/>
              <a:t>th</a:t>
            </a:r>
            <a:r>
              <a:rPr lang="en-US" dirty="0" smtClean="0"/>
              <a:t> Congress)</a:t>
            </a:r>
          </a:p>
          <a:p>
            <a:pPr marL="1485900" lvl="2" indent="-342900"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19% of women members, 4% of all members will be women of color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 smtClean="0"/>
              <a:t>House: </a:t>
            </a:r>
            <a:r>
              <a:rPr lang="en-US" dirty="0" smtClean="0"/>
              <a:t>83 (62D, 21R) (-1 from 114</a:t>
            </a:r>
            <a:r>
              <a:rPr lang="en-US" baseline="30000" dirty="0" smtClean="0"/>
              <a:t>th</a:t>
            </a:r>
            <a:r>
              <a:rPr lang="en-US" dirty="0" smtClean="0"/>
              <a:t> Congress)</a:t>
            </a:r>
          </a:p>
          <a:p>
            <a:pPr marL="1485900" lvl="2" indent="-342900"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40% of women members, 7.6% of all members will be women of color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14 (12D, 2R) non-incumbent women won seats, including 9 (D) women of color</a:t>
            </a:r>
          </a:p>
          <a:p>
            <a:pPr marL="1485900" lvl="2" indent="-342900"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Latina woman senator</a:t>
            </a:r>
          </a:p>
          <a:p>
            <a:pPr marL="1485900" lvl="2" indent="-342900"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South Asian women in Congress</a:t>
            </a:r>
          </a:p>
          <a:p>
            <a:pPr marL="1485900" lvl="2" indent="-342900"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woman member from Delaware</a:t>
            </a:r>
          </a:p>
          <a:p>
            <a:pPr>
              <a:buClr>
                <a:srgbClr val="C70202"/>
              </a:buClr>
              <a:buFont typeface="Wingdings" charset="2"/>
              <a:buChar char="u"/>
            </a:pPr>
            <a:r>
              <a:rPr lang="en-US" b="1" dirty="0" smtClean="0"/>
              <a:t>Governors in 2017</a:t>
            </a:r>
            <a:r>
              <a:rPr lang="en-US" dirty="0" smtClean="0"/>
              <a:t>: 5 (2D, 3R) </a:t>
            </a:r>
            <a:r>
              <a:rPr lang="en-US" b="0" dirty="0" smtClean="0"/>
              <a:t>(-1 from 2016)</a:t>
            </a:r>
          </a:p>
          <a:p>
            <a:pPr>
              <a:buClr>
                <a:srgbClr val="C70202"/>
              </a:buClr>
              <a:buFont typeface="Wingdings" charset="2"/>
              <a:buChar char="u"/>
            </a:pPr>
            <a:r>
              <a:rPr lang="en-US" b="1" dirty="0" smtClean="0"/>
              <a:t>Statewide Elected Executive Offices</a:t>
            </a:r>
            <a:r>
              <a:rPr lang="en-US" dirty="0" smtClean="0"/>
              <a:t>: 74 or 75 (of 312) (vs. 75 current)</a:t>
            </a:r>
            <a:endParaRPr lang="en-US" b="0" dirty="0" smtClean="0"/>
          </a:p>
          <a:p>
            <a:pPr>
              <a:buClr>
                <a:srgbClr val="C70202"/>
              </a:buClr>
              <a:buFont typeface="Wingdings" charset="2"/>
              <a:buChar char="u"/>
            </a:pPr>
            <a:r>
              <a:rPr lang="en-US" b="1" dirty="0" smtClean="0"/>
              <a:t>State Legislatures: </a:t>
            </a:r>
            <a:r>
              <a:rPr lang="en-US" b="0" dirty="0" smtClean="0"/>
              <a:t>Preliminary numbers show likely increase, but not historic.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40948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2743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Election 2016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6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85852"/>
            <a:ext cx="8915400" cy="9144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latin typeface="+mn-lt"/>
                <a:cs typeface="Calibri Light"/>
              </a:rPr>
              <a:t>“Dangerous”</a:t>
            </a:r>
            <a:endParaRPr lang="en-US" sz="2800" dirty="0">
              <a:latin typeface="+mn-l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300252"/>
            <a:ext cx="8001000" cy="557748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>
                <a:latin typeface="Calibri Light"/>
                <a:cs typeface="Calibri Light"/>
              </a:rPr>
              <a:t>October 2016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0" y="609468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2743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Masculinist</a:t>
            </a:r>
            <a:r>
              <a:rPr lang="en-US" dirty="0" smtClean="0"/>
              <a:t> Protection</a:t>
            </a:r>
            <a:endParaRPr lang="en-US" dirty="0"/>
          </a:p>
        </p:txBody>
      </p:sp>
      <p:pic>
        <p:nvPicPr>
          <p:cNvPr id="4" name="Picture 3" descr="protec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29" y="1523868"/>
            <a:ext cx="6904104" cy="38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274320">
            <a:normAutofit fontScale="90000"/>
          </a:bodyPr>
          <a:lstStyle/>
          <a:p>
            <a:r>
              <a:rPr lang="en-US" dirty="0" smtClean="0"/>
              <a:t>Voter Perceptions of a Woman President</a:t>
            </a:r>
            <a:endParaRPr lang="en-US" dirty="0"/>
          </a:p>
        </p:txBody>
      </p:sp>
      <p:graphicFrame>
        <p:nvGraphicFramePr>
          <p:cNvPr id="49" name="Chart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128095"/>
              </p:ext>
            </p:extLst>
          </p:nvPr>
        </p:nvGraphicFramePr>
        <p:xfrm>
          <a:off x="364465" y="2556867"/>
          <a:ext cx="4080129" cy="3875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62065" y="2556868"/>
            <a:ext cx="4018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</a:t>
            </a:r>
            <a:r>
              <a:rPr lang="en-US" sz="2400" b="1" dirty="0" smtClean="0"/>
              <a:t>uestion:</a:t>
            </a:r>
          </a:p>
          <a:p>
            <a:endParaRPr lang="en-US" sz="2400" dirty="0"/>
          </a:p>
          <a:p>
            <a:r>
              <a:rPr lang="en-US" sz="2400" dirty="0" smtClean="0"/>
              <a:t>Would </a:t>
            </a:r>
            <a:r>
              <a:rPr lang="en-US" sz="2400" dirty="0"/>
              <a:t>you vote for a qualified woman for president?</a:t>
            </a:r>
          </a:p>
        </p:txBody>
      </p:sp>
    </p:spTree>
    <p:extLst>
      <p:ext uri="{BB962C8B-B14F-4D97-AF65-F5344CB8AC3E}">
        <p14:creationId xmlns:p14="http://schemas.microsoft.com/office/powerpoint/2010/main" val="39258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274320">
            <a:normAutofit fontScale="90000"/>
          </a:bodyPr>
          <a:lstStyle/>
          <a:p>
            <a:r>
              <a:rPr lang="en-US" dirty="0" smtClean="0"/>
              <a:t>Voter Perceptions of a Woman President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94213" y="6156507"/>
            <a:ext cx="3559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Public Religion Research Institute</a:t>
            </a:r>
            <a:endParaRPr lang="en-US" sz="1200" dirty="0"/>
          </a:p>
        </p:txBody>
      </p:sp>
      <p:pic>
        <p:nvPicPr>
          <p:cNvPr id="4" name="Picture 3" descr="RolesPart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12" y="2363902"/>
            <a:ext cx="5826730" cy="375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274320"/>
          <a:lstStyle/>
          <a:p>
            <a:r>
              <a:rPr lang="en-US" dirty="0" smtClean="0"/>
              <a:t>Precarious Manhood</a:t>
            </a:r>
            <a:endParaRPr lang="en-US" dirty="0"/>
          </a:p>
        </p:txBody>
      </p:sp>
      <p:pic>
        <p:nvPicPr>
          <p:cNvPr id="3" name="Picture 2" descr="e088afe667baefec7ad70307639f08f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7" y="2449801"/>
            <a:ext cx="7623481" cy="382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274320">
            <a:normAutofit/>
          </a:bodyPr>
          <a:lstStyle/>
          <a:p>
            <a:r>
              <a:rPr lang="en-US" dirty="0" smtClean="0"/>
              <a:t>Voter Perceptions of Gender</a:t>
            </a:r>
            <a:endParaRPr lang="en-US" dirty="0"/>
          </a:p>
        </p:txBody>
      </p:sp>
      <p:pic>
        <p:nvPicPr>
          <p:cNvPr id="5" name="Picture 4" descr="softfemcandidat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7" y="2163808"/>
            <a:ext cx="6516510" cy="43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274320">
            <a:normAutofit/>
          </a:bodyPr>
          <a:lstStyle/>
          <a:p>
            <a:r>
              <a:rPr lang="en-US" dirty="0" smtClean="0"/>
              <a:t>Voter Perceptions of Gender</a:t>
            </a:r>
            <a:endParaRPr lang="en-US" dirty="0"/>
          </a:p>
        </p:txBody>
      </p:sp>
      <p:pic>
        <p:nvPicPr>
          <p:cNvPr id="3" name="Picture 2" descr="men me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7" y="2205923"/>
            <a:ext cx="7213787" cy="41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40316" y="5542835"/>
            <a:ext cx="8955716" cy="396999"/>
          </a:xfrm>
        </p:spPr>
        <p:txBody>
          <a:bodyPr>
            <a:normAutofit fontScale="90000"/>
          </a:bodyPr>
          <a:lstStyle/>
          <a:p>
            <a:pPr algn="r"/>
            <a:endParaRPr lang="en-US" sz="3200" spc="-150" dirty="0">
              <a:latin typeface="+mn-lt"/>
              <a:cs typeface="Calibri Light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8915400" cy="914400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Calibri Light"/>
              </a:rPr>
              <a:t>@</a:t>
            </a:r>
            <a:r>
              <a:rPr lang="en-US" sz="2400" dirty="0" err="1" smtClean="0">
                <a:cs typeface="Calibri Light"/>
              </a:rPr>
              <a:t>kdittmar</a:t>
            </a:r>
            <a:endParaRPr lang="en-US" sz="2400" dirty="0" smtClean="0">
              <a:cs typeface="Calibri Light"/>
            </a:endParaRPr>
          </a:p>
          <a:p>
            <a:r>
              <a:rPr lang="en-US" sz="2400" dirty="0" smtClean="0">
                <a:cs typeface="Calibri Light"/>
              </a:rPr>
              <a:t>@CAWP_RU</a:t>
            </a:r>
            <a:endParaRPr lang="en-US" sz="2400" dirty="0">
              <a:cs typeface="Calibri Light"/>
            </a:endParaRPr>
          </a:p>
        </p:txBody>
      </p:sp>
      <p:pic>
        <p:nvPicPr>
          <p:cNvPr id="11" name="Picture 10" descr="RU_SIG_UCM_CMYK_K.eps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39" y="6106674"/>
            <a:ext cx="1936782" cy="608944"/>
          </a:xfrm>
          <a:prstGeom prst="rect">
            <a:avLst/>
          </a:prstGeom>
        </p:spPr>
      </p:pic>
      <p:pic>
        <p:nvPicPr>
          <p:cNvPr id="5" name="Picture 4" descr="CAWP_inline_tagline_K.png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16" y="6024224"/>
            <a:ext cx="3657600" cy="806450"/>
          </a:xfrm>
          <a:prstGeom prst="rect">
            <a:avLst/>
          </a:prstGeom>
        </p:spPr>
      </p:pic>
      <p:pic>
        <p:nvPicPr>
          <p:cNvPr id="3" name="Picture 2" descr="gettyimages-585135294 (1).jpg"/>
          <p:cNvPicPr>
            <a:picLocks noChangeAspect="1"/>
          </p:cNvPicPr>
          <p:nvPr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"/>
          <a:stretch/>
        </p:blipFill>
        <p:spPr>
          <a:xfrm>
            <a:off x="-23607" y="85317"/>
            <a:ext cx="8942456" cy="54753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210" y="1025100"/>
            <a:ext cx="876571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bg1"/>
                </a:solidFill>
                <a:cs typeface="Calibri Light"/>
              </a:rPr>
              <a:t>kdittmar.rutgers.edu</a:t>
            </a:r>
            <a:endParaRPr lang="en-US" sz="3600" dirty="0" smtClean="0">
              <a:solidFill>
                <a:schemeClr val="bg1"/>
              </a:solidFill>
              <a:cs typeface="Calibri Light"/>
            </a:endParaRPr>
          </a:p>
          <a:p>
            <a:pPr algn="r"/>
            <a:r>
              <a:rPr lang="en-US" sz="3600" dirty="0" err="1" smtClean="0">
                <a:solidFill>
                  <a:schemeClr val="bg1"/>
                </a:solidFill>
                <a:cs typeface="Calibri Light"/>
              </a:rPr>
              <a:t>presidentialgenderwatch.org</a:t>
            </a:r>
            <a:endParaRPr lang="en-US" sz="3600" dirty="0" smtClean="0">
              <a:solidFill>
                <a:schemeClr val="bg1"/>
              </a:solidFill>
              <a:cs typeface="Calibri Light"/>
            </a:endParaRPr>
          </a:p>
          <a:p>
            <a:pPr algn="r"/>
            <a:r>
              <a:rPr lang="en-US" sz="3600" dirty="0" err="1" smtClean="0">
                <a:solidFill>
                  <a:schemeClr val="bg1"/>
                </a:solidFill>
                <a:cs typeface="Calibri Light"/>
              </a:rPr>
              <a:t>cawp.rutgers.edu</a:t>
            </a:r>
            <a:endParaRPr lang="en-US" sz="3600" dirty="0" smtClean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842" y="274727"/>
            <a:ext cx="8765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/>
                </a:solidFill>
                <a:cs typeface="Calibri"/>
              </a:rPr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15871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412379"/>
              </p:ext>
            </p:extLst>
          </p:nvPr>
        </p:nvGraphicFramePr>
        <p:xfrm>
          <a:off x="292620" y="1836663"/>
          <a:ext cx="8503548" cy="471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39222"/>
            <a:ext cx="8913813" cy="914400"/>
          </a:xfrm>
        </p:spPr>
        <p:txBody>
          <a:bodyPr lIns="274320"/>
          <a:lstStyle/>
          <a:p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Women 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in </a:t>
            </a:r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Congress: 1971-2016</a:t>
            </a: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7778" y="1416336"/>
            <a:ext cx="228600" cy="5315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overnors2015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1" b="4240"/>
          <a:stretch/>
        </p:blipFill>
        <p:spPr>
          <a:xfrm>
            <a:off x="0" y="1396181"/>
            <a:ext cx="5696033" cy="3795172"/>
          </a:xfrm>
          <a:prstGeom prst="rect">
            <a:avLst/>
          </a:prstGeom>
        </p:spPr>
      </p:pic>
      <p:pic>
        <p:nvPicPr>
          <p:cNvPr id="5" name="Picture 4" descr="governors2015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0" t="41990" b="25498"/>
          <a:stretch/>
        </p:blipFill>
        <p:spPr>
          <a:xfrm>
            <a:off x="578145" y="5443543"/>
            <a:ext cx="1739180" cy="128850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96033" y="1566803"/>
            <a:ext cx="3174838" cy="476185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 </a:t>
            </a:r>
            <a:r>
              <a:rPr lang="en-US" sz="2400" b="0" dirty="0" smtClean="0"/>
              <a:t>women serve as governors in 2016</a:t>
            </a:r>
          </a:p>
          <a:p>
            <a:r>
              <a:rPr lang="en-US" sz="2400" dirty="0" smtClean="0"/>
              <a:t>History:</a:t>
            </a:r>
            <a:endParaRPr lang="en-US" sz="2400" dirty="0"/>
          </a:p>
          <a:p>
            <a:pPr lvl="1"/>
            <a:r>
              <a:rPr lang="en-US" sz="2300" dirty="0" smtClean="0"/>
              <a:t>37 women (22D, 15R) have served as governors in 27 states</a:t>
            </a:r>
          </a:p>
          <a:p>
            <a:pPr lvl="1"/>
            <a:endParaRPr lang="en-US" dirty="0"/>
          </a:p>
          <a:p>
            <a:r>
              <a:rPr lang="en-US" sz="2400" dirty="0" smtClean="0"/>
              <a:t>Party:</a:t>
            </a:r>
            <a:endParaRPr lang="en-US" sz="2400" dirty="0"/>
          </a:p>
          <a:p>
            <a:pPr lvl="1"/>
            <a:r>
              <a:rPr lang="en-US" sz="2300" dirty="0" smtClean="0"/>
              <a:t>3 Democrats</a:t>
            </a:r>
            <a:endParaRPr lang="en-US" sz="2300" dirty="0"/>
          </a:p>
          <a:p>
            <a:pPr lvl="1"/>
            <a:r>
              <a:rPr lang="en-US" sz="2300" dirty="0" smtClean="0"/>
              <a:t>3 Republicans</a:t>
            </a:r>
          </a:p>
          <a:p>
            <a:endParaRPr lang="en-US" sz="2400" dirty="0" smtClean="0"/>
          </a:p>
          <a:p>
            <a:r>
              <a:rPr lang="en-US" sz="2400" dirty="0" smtClean="0"/>
              <a:t>Race/Ethnicity:</a:t>
            </a:r>
            <a:endParaRPr lang="en-US" sz="2400" dirty="0"/>
          </a:p>
          <a:p>
            <a:pPr lvl="1"/>
            <a:r>
              <a:rPr lang="en-US" sz="2300" dirty="0" smtClean="0"/>
              <a:t>2 women of color </a:t>
            </a:r>
          </a:p>
          <a:p>
            <a:pPr lvl="1"/>
            <a:r>
              <a:rPr lang="en-US" sz="2300" dirty="0" smtClean="0"/>
              <a:t>First women (2) of color governors elected in 2010</a:t>
            </a:r>
            <a:endParaRPr lang="en-US" sz="2300" dirty="0"/>
          </a:p>
          <a:p>
            <a:pPr lvl="1"/>
            <a:endParaRPr lang="en-US" sz="2595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304991"/>
            <a:ext cx="8913813" cy="914400"/>
          </a:xfrm>
        </p:spPr>
        <p:txBody>
          <a:bodyPr lIns="274320"/>
          <a:lstStyle/>
          <a:p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Women Governors</a:t>
            </a: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leg2015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0" t="44727" b="24222"/>
          <a:stretch/>
        </p:blipFill>
        <p:spPr>
          <a:xfrm>
            <a:off x="354835" y="5250473"/>
            <a:ext cx="2147685" cy="1232479"/>
          </a:xfrm>
          <a:prstGeom prst="rect">
            <a:avLst/>
          </a:prstGeom>
        </p:spPr>
      </p:pic>
      <p:pic>
        <p:nvPicPr>
          <p:cNvPr id="4" name="Picture 3" descr="stlegmap.tif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3" b="3572"/>
          <a:stretch/>
        </p:blipFill>
        <p:spPr>
          <a:xfrm>
            <a:off x="1" y="1566803"/>
            <a:ext cx="5247202" cy="34300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4936131" y="3019974"/>
            <a:ext cx="2594690" cy="1069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304991"/>
            <a:ext cx="8913813" cy="914400"/>
          </a:xfrm>
        </p:spPr>
        <p:txBody>
          <a:bodyPr lIns="274320"/>
          <a:lstStyle/>
          <a:p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Women 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in </a:t>
            </a:r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State Legislatures</a:t>
            </a: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20946" y="1566803"/>
            <a:ext cx="3246486" cy="4761850"/>
          </a:xfrm>
        </p:spPr>
        <p:txBody>
          <a:bodyPr>
            <a:normAutofit fontScale="55000" lnSpcReduction="20000"/>
          </a:bodyPr>
          <a:lstStyle/>
          <a:p>
            <a:r>
              <a:rPr lang="en-US" sz="2400" dirty="0" smtClean="0"/>
              <a:t>1,805 </a:t>
            </a:r>
            <a:r>
              <a:rPr lang="en-US" sz="2400" b="0" dirty="0" smtClean="0"/>
              <a:t>women serve in state legislatures in 2016 (24.3%)</a:t>
            </a:r>
          </a:p>
          <a:p>
            <a:r>
              <a:rPr lang="en-US" sz="2400" dirty="0" smtClean="0"/>
              <a:t>Chamber:</a:t>
            </a:r>
            <a:endParaRPr lang="en-US" sz="2400" dirty="0"/>
          </a:p>
          <a:p>
            <a:pPr lvl="1"/>
            <a:r>
              <a:rPr lang="en-US" sz="2300" dirty="0" smtClean="0"/>
              <a:t>22.5% of state senators</a:t>
            </a:r>
          </a:p>
          <a:p>
            <a:pPr lvl="1"/>
            <a:r>
              <a:rPr lang="en-US" sz="2300" dirty="0" smtClean="0"/>
              <a:t>25.2% </a:t>
            </a:r>
            <a:r>
              <a:rPr lang="en-US" sz="2300" dirty="0"/>
              <a:t>of </a:t>
            </a:r>
            <a:r>
              <a:rPr lang="en-US" sz="2300" dirty="0" smtClean="0"/>
              <a:t>state representatives</a:t>
            </a:r>
          </a:p>
          <a:p>
            <a:pPr lvl="1"/>
            <a:endParaRPr lang="en-US" dirty="0"/>
          </a:p>
          <a:p>
            <a:r>
              <a:rPr lang="en-US" sz="2400" dirty="0" smtClean="0"/>
              <a:t>Party:</a:t>
            </a:r>
            <a:endParaRPr lang="en-US" sz="2400" dirty="0"/>
          </a:p>
          <a:p>
            <a:pPr lvl="1"/>
            <a:r>
              <a:rPr lang="en-US" sz="2300" dirty="0" smtClean="0"/>
              <a:t>60% Democrats</a:t>
            </a:r>
            <a:endParaRPr lang="en-US" sz="2300" dirty="0"/>
          </a:p>
          <a:p>
            <a:pPr lvl="1"/>
            <a:r>
              <a:rPr lang="en-US" sz="2300" dirty="0" smtClean="0"/>
              <a:t>39% Republicans</a:t>
            </a:r>
          </a:p>
          <a:p>
            <a:pPr lvl="1"/>
            <a:r>
              <a:rPr lang="en-US" sz="2300" dirty="0" smtClean="0"/>
              <a:t>0.2% Independents</a:t>
            </a:r>
          </a:p>
          <a:p>
            <a:pPr lvl="1"/>
            <a:r>
              <a:rPr lang="en-US" sz="2300" dirty="0" smtClean="0"/>
              <a:t>0.6% Nonpartisan</a:t>
            </a:r>
          </a:p>
          <a:p>
            <a:endParaRPr lang="en-US" sz="2400" dirty="0" smtClean="0"/>
          </a:p>
          <a:p>
            <a:r>
              <a:rPr lang="en-US" sz="2400" dirty="0" smtClean="0"/>
              <a:t>Race/Ethnicity:</a:t>
            </a:r>
            <a:endParaRPr lang="en-US" sz="2400" dirty="0"/>
          </a:p>
          <a:p>
            <a:pPr lvl="1"/>
            <a:r>
              <a:rPr lang="en-US" sz="2300" dirty="0" smtClean="0"/>
              <a:t>22.1% of women legislators are women of color</a:t>
            </a:r>
            <a:endParaRPr lang="en-US" sz="2300" dirty="0"/>
          </a:p>
          <a:p>
            <a:pPr lvl="1"/>
            <a:r>
              <a:rPr lang="en-US" sz="2300" dirty="0" smtClean="0"/>
              <a:t>5.4% of all members are women of color</a:t>
            </a:r>
          </a:p>
          <a:p>
            <a:pPr marL="274320" lvl="1" indent="0">
              <a:buNone/>
            </a:pPr>
            <a:endParaRPr lang="en-US" sz="2595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39222"/>
            <a:ext cx="8913813" cy="914400"/>
          </a:xfrm>
        </p:spPr>
        <p:txBody>
          <a:bodyPr lIns="274320">
            <a:normAutofit fontScale="90000"/>
          </a:bodyPr>
          <a:lstStyle/>
          <a:p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Women 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in </a:t>
            </a:r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State Legislatures: 1971-2016</a:t>
            </a: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16200000">
            <a:off x="-1004303" y="3488073"/>
            <a:ext cx="266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Percentage of Women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071803"/>
              </p:ext>
            </p:extLst>
          </p:nvPr>
        </p:nvGraphicFramePr>
        <p:xfrm>
          <a:off x="747021" y="1795473"/>
          <a:ext cx="7806366" cy="412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427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0" y="304991"/>
            <a:ext cx="8913813" cy="914400"/>
          </a:xfrm>
        </p:spPr>
        <p:txBody>
          <a:bodyPr lIns="274320"/>
          <a:lstStyle/>
          <a:p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Women 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in U.S. Politics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76169" y="3980377"/>
            <a:ext cx="9854139" cy="2753816"/>
            <a:chOff x="-710139" y="3439703"/>
            <a:chExt cx="10510997" cy="3379243"/>
          </a:xfrm>
        </p:grpSpPr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67423316"/>
                </p:ext>
              </p:extLst>
            </p:nvPr>
          </p:nvGraphicFramePr>
          <p:xfrm>
            <a:off x="-710139" y="345709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32018696"/>
                </p:ext>
              </p:extLst>
            </p:nvPr>
          </p:nvGraphicFramePr>
          <p:xfrm>
            <a:off x="5228858" y="3439703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18083592"/>
                </p:ext>
              </p:extLst>
            </p:nvPr>
          </p:nvGraphicFramePr>
          <p:xfrm>
            <a:off x="2300431" y="3465747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962457" y="6182359"/>
              <a:ext cx="1227137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charset="0"/>
                </a:rPr>
                <a:t>Congress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17119" y="6172834"/>
              <a:ext cx="2105025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charset="0"/>
                </a:rPr>
                <a:t>State Legislatures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91319" y="6172834"/>
              <a:ext cx="2652713" cy="6461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charset="0"/>
                </a:rPr>
                <a:t>Statewide Elected Executive</a:t>
              </a: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850249" y="5083809"/>
              <a:ext cx="14864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3600" b="1" dirty="0" smtClean="0">
                  <a:solidFill>
                    <a:srgbClr val="BD0000"/>
                  </a:solidFill>
                  <a:latin typeface="Century Gothic" charset="0"/>
                </a:rPr>
                <a:t>19.4%</a:t>
              </a:r>
              <a:endParaRPr lang="en-US" sz="3600" b="1" dirty="0">
                <a:solidFill>
                  <a:srgbClr val="BD0000"/>
                </a:solidFill>
                <a:latin typeface="Century Gothic" charset="0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4045280" y="5061584"/>
              <a:ext cx="109875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3600" b="1" dirty="0" smtClean="0">
                  <a:solidFill>
                    <a:srgbClr val="BD0000"/>
                  </a:solidFill>
                  <a:latin typeface="Century Gothic" charset="0"/>
                </a:rPr>
                <a:t>24%</a:t>
              </a:r>
              <a:endParaRPr lang="en-US" sz="3600" b="1" dirty="0">
                <a:solidFill>
                  <a:srgbClr val="BD0000"/>
                </a:solidFill>
                <a:latin typeface="Century Gothic" charset="0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6945263" y="4878195"/>
              <a:ext cx="1159838" cy="96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b="1" dirty="0" smtClean="0">
                  <a:solidFill>
                    <a:srgbClr val="BD0000"/>
                  </a:solidFill>
                  <a:latin typeface="Century Gothic" charset="0"/>
                </a:rPr>
                <a:t>24.3% - </a:t>
              </a:r>
            </a:p>
            <a:p>
              <a:pPr algn="ctr">
                <a:spcAft>
                  <a:spcPts val="600"/>
                </a:spcAft>
              </a:pPr>
              <a:r>
                <a:rPr lang="en-US" sz="2000" b="1" dirty="0" smtClean="0">
                  <a:solidFill>
                    <a:srgbClr val="BD0000"/>
                  </a:solidFill>
                  <a:latin typeface="Century Gothic" charset="0"/>
                </a:rPr>
                <a:t>24.9%</a:t>
              </a:r>
              <a:endParaRPr lang="en-US" sz="2000" b="1" dirty="0">
                <a:solidFill>
                  <a:srgbClr val="BD0000"/>
                </a:solidFill>
                <a:latin typeface="Century Gothic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323813" y="1226561"/>
            <a:ext cx="9854139" cy="2753816"/>
            <a:chOff x="-710139" y="3439703"/>
            <a:chExt cx="10510997" cy="3379243"/>
          </a:xfrm>
        </p:grpSpPr>
        <p:graphicFrame>
          <p:nvGraphicFramePr>
            <p:cNvPr id="24" name="Chart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4593176"/>
                </p:ext>
              </p:extLst>
            </p:nvPr>
          </p:nvGraphicFramePr>
          <p:xfrm>
            <a:off x="-710139" y="345709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5" name="Chart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52394850"/>
                </p:ext>
              </p:extLst>
            </p:nvPr>
          </p:nvGraphicFramePr>
          <p:xfrm>
            <a:off x="5228858" y="3439703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6" name="Chart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72229461"/>
                </p:ext>
              </p:extLst>
            </p:nvPr>
          </p:nvGraphicFramePr>
          <p:xfrm>
            <a:off x="2300431" y="3465747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7" name="Rectangle 26"/>
            <p:cNvSpPr/>
            <p:nvPr/>
          </p:nvSpPr>
          <p:spPr>
            <a:xfrm>
              <a:off x="962457" y="6182359"/>
              <a:ext cx="1227137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charset="0"/>
                </a:rPr>
                <a:t>Congress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17119" y="6172834"/>
              <a:ext cx="2105025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charset="0"/>
                </a:rPr>
                <a:t>State Legislatures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91319" y="6172834"/>
              <a:ext cx="2652713" cy="6461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charset="0"/>
                </a:rPr>
                <a:t>Statewide Elected Executive</a:t>
              </a:r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850249" y="5083809"/>
              <a:ext cx="14864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3600" b="1" dirty="0" smtClean="0">
                  <a:solidFill>
                    <a:srgbClr val="BD0000"/>
                  </a:solidFill>
                  <a:latin typeface="Century Gothic" charset="0"/>
                </a:rPr>
                <a:t>19.4%</a:t>
              </a:r>
              <a:endParaRPr lang="en-US" sz="3600" b="1" dirty="0">
                <a:solidFill>
                  <a:srgbClr val="BD0000"/>
                </a:solidFill>
                <a:latin typeface="Century Gothic" charset="0"/>
              </a:endParaRP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4045280" y="5061584"/>
              <a:ext cx="109875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3600" b="1" dirty="0" smtClean="0">
                  <a:solidFill>
                    <a:srgbClr val="BD0000"/>
                  </a:solidFill>
                  <a:latin typeface="Century Gothic" charset="0"/>
                </a:rPr>
                <a:t>24%</a:t>
              </a:r>
              <a:endParaRPr lang="en-US" sz="3600" b="1" dirty="0">
                <a:solidFill>
                  <a:srgbClr val="BD0000"/>
                </a:solidFill>
                <a:latin typeface="Century Gothic" charset="0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6781942" y="5044121"/>
              <a:ext cx="14864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3600" b="1" dirty="0" smtClean="0">
                  <a:solidFill>
                    <a:srgbClr val="BD0000"/>
                  </a:solidFill>
                  <a:latin typeface="Century Gothic" charset="0"/>
                </a:rPr>
                <a:t>24.6%</a:t>
              </a:r>
              <a:endParaRPr lang="en-US" sz="3600" b="1" dirty="0">
                <a:solidFill>
                  <a:srgbClr val="BD0000"/>
                </a:solidFill>
                <a:latin typeface="Century Gothic" charset="0"/>
              </a:endParaRPr>
            </a:p>
          </p:txBody>
        </p:sp>
      </p:grp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104368" y="1297921"/>
            <a:ext cx="989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latin typeface="Century Gothic" charset="0"/>
              </a:rPr>
              <a:t>2016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149990" y="3826301"/>
            <a:ext cx="989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latin typeface="Century Gothic" charset="0"/>
              </a:rPr>
              <a:t>2017</a:t>
            </a:r>
            <a:endParaRPr lang="en-US" sz="28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7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39222"/>
            <a:ext cx="8913813" cy="914400"/>
          </a:xfrm>
        </p:spPr>
        <p:txBody>
          <a:bodyPr lIns="274320">
            <a:normAutofit/>
          </a:bodyPr>
          <a:lstStyle/>
          <a:p>
            <a:r>
              <a:rPr lang="en-US" sz="2800" dirty="0" smtClean="0">
                <a:latin typeface="Century Gothic" charset="0"/>
                <a:ea typeface="ＭＳ Ｐゴシック" charset="0"/>
                <a:cs typeface="ＭＳ Ｐゴシック" charset="0"/>
              </a:rPr>
              <a:t>Women </a:t>
            </a:r>
            <a:r>
              <a:rPr lang="en-US" sz="2800" dirty="0">
                <a:latin typeface="Century Gothic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800" dirty="0" smtClean="0">
                <a:latin typeface="Century Gothic" charset="0"/>
                <a:ea typeface="ＭＳ Ｐゴシック" charset="0"/>
                <a:cs typeface="ＭＳ Ｐゴシック" charset="0"/>
              </a:rPr>
              <a:t>State Legislative Elections: 1971-2016</a:t>
            </a: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905462"/>
              </p:ext>
            </p:extLst>
          </p:nvPr>
        </p:nvGraphicFramePr>
        <p:xfrm>
          <a:off x="868868" y="1922462"/>
          <a:ext cx="7385378" cy="431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139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smtClean="0">
                <a:latin typeface="+mn-lt"/>
                <a:cs typeface="Calibri Light"/>
              </a:rPr>
              <a:t>- Jackson Katz</a:t>
            </a:r>
            <a:endParaRPr lang="en-US" sz="2800" dirty="0">
              <a:latin typeface="+mn-l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i="1" dirty="0">
                <a:latin typeface="Calibri Light"/>
                <a:cs typeface="Calibri Light"/>
              </a:rPr>
              <a:t>Leading Men: Presidential Campaigns and the Politics of Manhood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3455775"/>
            <a:ext cx="8001000" cy="15696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cs typeface="Calibri Light"/>
              </a:rPr>
              <a:t>“Presidential politics are the site of an ongoing cultural struggle over the meaning of American manhood.” </a:t>
            </a:r>
          </a:p>
        </p:txBody>
      </p:sp>
    </p:spTree>
    <p:extLst>
      <p:ext uri="{BB962C8B-B14F-4D97-AF65-F5344CB8AC3E}">
        <p14:creationId xmlns:p14="http://schemas.microsoft.com/office/powerpoint/2010/main" val="19537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333333"/>
    </a:dk2>
    <a:lt2>
      <a:srgbClr val="BBC0AC"/>
    </a:lt2>
    <a:accent1>
      <a:srgbClr val="A2C816"/>
    </a:accent1>
    <a:accent2>
      <a:srgbClr val="E07602"/>
    </a:accent2>
    <a:accent3>
      <a:srgbClr val="E4C402"/>
    </a:accent3>
    <a:accent4>
      <a:srgbClr val="7DC1EF"/>
    </a:accent4>
    <a:accent5>
      <a:srgbClr val="21449B"/>
    </a:accent5>
    <a:accent6>
      <a:srgbClr val="A2B170"/>
    </a:accent6>
    <a:hlink>
      <a:srgbClr val="8DA440"/>
    </a:hlink>
    <a:folHlink>
      <a:srgbClr val="4C4F3F"/>
    </a:folHlink>
  </a:clrScheme>
  <a:fontScheme name="Perspective">
    <a:majorFont>
      <a:latin typeface="Century Gothic"/>
      <a:ea typeface=""/>
      <a:cs typeface=""/>
      <a:font script="Jpan" typeface="メイリオ"/>
    </a:majorFont>
    <a:minorFont>
      <a:latin typeface="Century Gothic"/>
      <a:ea typeface=""/>
      <a:cs typeface=""/>
      <a:font script="Jpan" typeface="メイリオ"/>
    </a:minorFont>
  </a:fontScheme>
  <a:fmtScheme name="Perspective">
    <a:fillStyleLst>
      <a:solidFill>
        <a:schemeClr val="phClr"/>
      </a:solidFill>
      <a:solidFill>
        <a:schemeClr val="phClr">
          <a:shade val="90000"/>
        </a:schemeClr>
      </a:solidFill>
      <a:solidFill>
        <a:schemeClr val="phClr">
          <a:shade val="80000"/>
        </a:schemeClr>
      </a:solidFill>
    </a:fillStyleLst>
    <a:lnStyleLst>
      <a:ln w="12700" cap="flat" cmpd="sng" algn="ctr">
        <a:solidFill>
          <a:schemeClr val="phClr"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/>
        <a:scene3d>
          <a:camera prst="obliqueTopRight"/>
          <a:lightRig rig="threePt" dir="tl"/>
        </a:scene3d>
        <a:sp3d>
          <a:bevelT w="25400" h="25400"/>
        </a:sp3d>
      </a:effectStyle>
      <a:effectStyle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a:effectStyle>
    </a:effectStyleLst>
    <a:bgFillStyleLst>
      <a:solidFill>
        <a:schemeClr val="phClr">
          <a:tint val="90000"/>
        </a:schemeClr>
      </a:solidFill>
      <a:solidFill>
        <a:schemeClr val="phClr">
          <a:tint val="50000"/>
        </a:schemeClr>
      </a:solidFill>
      <a:solidFill>
        <a:schemeClr val="phClr">
          <a:shade val="60000"/>
        </a:schemeClr>
      </a:solidFill>
    </a:bgFillStyleLst>
  </a:fmtScheme>
</a:themeOverride>
</file>

<file path=ppt/theme/themeOverride2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333333"/>
    </a:dk2>
    <a:lt2>
      <a:srgbClr val="BBC0AC"/>
    </a:lt2>
    <a:accent1>
      <a:srgbClr val="A2C816"/>
    </a:accent1>
    <a:accent2>
      <a:srgbClr val="E07602"/>
    </a:accent2>
    <a:accent3>
      <a:srgbClr val="E4C402"/>
    </a:accent3>
    <a:accent4>
      <a:srgbClr val="7DC1EF"/>
    </a:accent4>
    <a:accent5>
      <a:srgbClr val="21449B"/>
    </a:accent5>
    <a:accent6>
      <a:srgbClr val="A2B170"/>
    </a:accent6>
    <a:hlink>
      <a:srgbClr val="8DA440"/>
    </a:hlink>
    <a:folHlink>
      <a:srgbClr val="4C4F3F"/>
    </a:folHlink>
  </a:clrScheme>
  <a:fontScheme name="Perspective">
    <a:majorFont>
      <a:latin typeface="Century Gothic"/>
      <a:ea typeface=""/>
      <a:cs typeface=""/>
      <a:font script="Jpan" typeface="メイリオ"/>
    </a:majorFont>
    <a:minorFont>
      <a:latin typeface="Century Gothic"/>
      <a:ea typeface=""/>
      <a:cs typeface=""/>
      <a:font script="Jpan" typeface="メイリオ"/>
    </a:minorFont>
  </a:fontScheme>
  <a:fmtScheme name="Perspective">
    <a:fillStyleLst>
      <a:solidFill>
        <a:schemeClr val="phClr"/>
      </a:solidFill>
      <a:solidFill>
        <a:schemeClr val="phClr">
          <a:shade val="90000"/>
        </a:schemeClr>
      </a:solidFill>
      <a:solidFill>
        <a:schemeClr val="phClr">
          <a:shade val="80000"/>
        </a:schemeClr>
      </a:solidFill>
    </a:fillStyleLst>
    <a:lnStyleLst>
      <a:ln w="12700" cap="flat" cmpd="sng" algn="ctr">
        <a:solidFill>
          <a:schemeClr val="phClr"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/>
        <a:scene3d>
          <a:camera prst="obliqueTopRight"/>
          <a:lightRig rig="threePt" dir="tl"/>
        </a:scene3d>
        <a:sp3d>
          <a:bevelT w="25400" h="25400"/>
        </a:sp3d>
      </a:effectStyle>
      <a:effectStyle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a:effectStyle>
    </a:effectStyleLst>
    <a:bgFillStyleLst>
      <a:solidFill>
        <a:schemeClr val="phClr">
          <a:tint val="90000"/>
        </a:schemeClr>
      </a:solidFill>
      <a:solidFill>
        <a:schemeClr val="phClr">
          <a:tint val="50000"/>
        </a:schemeClr>
      </a:solidFill>
      <a:solidFill>
        <a:schemeClr val="phClr">
          <a:shade val="60000"/>
        </a:schemeClr>
      </a:solidFill>
    </a:bgFillStyleLst>
  </a:fmtScheme>
</a:themeOverride>
</file>

<file path=ppt/theme/themeOverride3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333333"/>
    </a:dk2>
    <a:lt2>
      <a:srgbClr val="BBC0AC"/>
    </a:lt2>
    <a:accent1>
      <a:srgbClr val="A2C816"/>
    </a:accent1>
    <a:accent2>
      <a:srgbClr val="E07602"/>
    </a:accent2>
    <a:accent3>
      <a:srgbClr val="E4C402"/>
    </a:accent3>
    <a:accent4>
      <a:srgbClr val="7DC1EF"/>
    </a:accent4>
    <a:accent5>
      <a:srgbClr val="21449B"/>
    </a:accent5>
    <a:accent6>
      <a:srgbClr val="A2B170"/>
    </a:accent6>
    <a:hlink>
      <a:srgbClr val="8DA440"/>
    </a:hlink>
    <a:folHlink>
      <a:srgbClr val="4C4F3F"/>
    </a:folHlink>
  </a:clrScheme>
  <a:fontScheme name="Perspective">
    <a:majorFont>
      <a:latin typeface="Century Gothic"/>
      <a:ea typeface=""/>
      <a:cs typeface=""/>
      <a:font script="Jpan" typeface="メイリオ"/>
    </a:majorFont>
    <a:minorFont>
      <a:latin typeface="Century Gothic"/>
      <a:ea typeface=""/>
      <a:cs typeface=""/>
      <a:font script="Jpan" typeface="メイリオ"/>
    </a:minorFont>
  </a:fontScheme>
  <a:fmtScheme name="Perspective">
    <a:fillStyleLst>
      <a:solidFill>
        <a:schemeClr val="phClr"/>
      </a:solidFill>
      <a:solidFill>
        <a:schemeClr val="phClr">
          <a:shade val="90000"/>
        </a:schemeClr>
      </a:solidFill>
      <a:solidFill>
        <a:schemeClr val="phClr">
          <a:shade val="80000"/>
        </a:schemeClr>
      </a:solidFill>
    </a:fillStyleLst>
    <a:lnStyleLst>
      <a:ln w="12700" cap="flat" cmpd="sng" algn="ctr">
        <a:solidFill>
          <a:schemeClr val="phClr"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/>
        <a:scene3d>
          <a:camera prst="obliqueTopRight"/>
          <a:lightRig rig="threePt" dir="tl"/>
        </a:scene3d>
        <a:sp3d>
          <a:bevelT w="25400" h="25400"/>
        </a:sp3d>
      </a:effectStyle>
      <a:effectStyle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a:effectStyle>
    </a:effectStyleLst>
    <a:bgFillStyleLst>
      <a:solidFill>
        <a:schemeClr val="phClr">
          <a:tint val="90000"/>
        </a:schemeClr>
      </a:solidFill>
      <a:solidFill>
        <a:schemeClr val="phClr">
          <a:tint val="50000"/>
        </a:schemeClr>
      </a:solidFill>
      <a:solidFill>
        <a:schemeClr val="phClr">
          <a:shade val="60000"/>
        </a:schemeClr>
      </a:solidFill>
    </a:bgFillStyleLst>
  </a:fmtScheme>
</a:themeOverride>
</file>

<file path=ppt/theme/themeOverride4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333333"/>
    </a:dk2>
    <a:lt2>
      <a:srgbClr val="BBC0AC"/>
    </a:lt2>
    <a:accent1>
      <a:srgbClr val="A2C816"/>
    </a:accent1>
    <a:accent2>
      <a:srgbClr val="E07602"/>
    </a:accent2>
    <a:accent3>
      <a:srgbClr val="E4C402"/>
    </a:accent3>
    <a:accent4>
      <a:srgbClr val="7DC1EF"/>
    </a:accent4>
    <a:accent5>
      <a:srgbClr val="21449B"/>
    </a:accent5>
    <a:accent6>
      <a:srgbClr val="A2B170"/>
    </a:accent6>
    <a:hlink>
      <a:srgbClr val="8DA440"/>
    </a:hlink>
    <a:folHlink>
      <a:srgbClr val="4C4F3F"/>
    </a:folHlink>
  </a:clrScheme>
  <a:fontScheme name="Perspective">
    <a:majorFont>
      <a:latin typeface="Century Gothic"/>
      <a:ea typeface=""/>
      <a:cs typeface=""/>
      <a:font script="Jpan" typeface="メイリオ"/>
    </a:majorFont>
    <a:minorFont>
      <a:latin typeface="Century Gothic"/>
      <a:ea typeface=""/>
      <a:cs typeface=""/>
      <a:font script="Jpan" typeface="メイリオ"/>
    </a:minorFont>
  </a:fontScheme>
  <a:fmtScheme name="Perspective">
    <a:fillStyleLst>
      <a:solidFill>
        <a:schemeClr val="phClr"/>
      </a:solidFill>
      <a:solidFill>
        <a:schemeClr val="phClr">
          <a:shade val="90000"/>
        </a:schemeClr>
      </a:solidFill>
      <a:solidFill>
        <a:schemeClr val="phClr">
          <a:shade val="80000"/>
        </a:schemeClr>
      </a:solidFill>
    </a:fillStyleLst>
    <a:lnStyleLst>
      <a:ln w="12700" cap="flat" cmpd="sng" algn="ctr">
        <a:solidFill>
          <a:schemeClr val="phClr"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/>
        <a:scene3d>
          <a:camera prst="obliqueTopRight"/>
          <a:lightRig rig="threePt" dir="tl"/>
        </a:scene3d>
        <a:sp3d>
          <a:bevelT w="25400" h="25400"/>
        </a:sp3d>
      </a:effectStyle>
      <a:effectStyle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a:effectStyle>
    </a:effectStyleLst>
    <a:bgFillStyleLst>
      <a:solidFill>
        <a:schemeClr val="phClr">
          <a:tint val="90000"/>
        </a:schemeClr>
      </a:solidFill>
      <a:solidFill>
        <a:schemeClr val="phClr">
          <a:tint val="50000"/>
        </a:schemeClr>
      </a:solidFill>
      <a:solidFill>
        <a:schemeClr val="phClr">
          <a:shade val="60000"/>
        </a:schemeClr>
      </a:solidFill>
    </a:bgFillStyleLst>
  </a:fmtScheme>
</a:themeOverride>
</file>

<file path=ppt/theme/themeOverride5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333333"/>
    </a:dk2>
    <a:lt2>
      <a:srgbClr val="BBC0AC"/>
    </a:lt2>
    <a:accent1>
      <a:srgbClr val="A2C816"/>
    </a:accent1>
    <a:accent2>
      <a:srgbClr val="E07602"/>
    </a:accent2>
    <a:accent3>
      <a:srgbClr val="E4C402"/>
    </a:accent3>
    <a:accent4>
      <a:srgbClr val="7DC1EF"/>
    </a:accent4>
    <a:accent5>
      <a:srgbClr val="21449B"/>
    </a:accent5>
    <a:accent6>
      <a:srgbClr val="A2B170"/>
    </a:accent6>
    <a:hlink>
      <a:srgbClr val="8DA440"/>
    </a:hlink>
    <a:folHlink>
      <a:srgbClr val="4C4F3F"/>
    </a:folHlink>
  </a:clrScheme>
  <a:fontScheme name="Perspective">
    <a:majorFont>
      <a:latin typeface="Century Gothic"/>
      <a:ea typeface=""/>
      <a:cs typeface=""/>
      <a:font script="Jpan" typeface="メイリオ"/>
    </a:majorFont>
    <a:minorFont>
      <a:latin typeface="Century Gothic"/>
      <a:ea typeface=""/>
      <a:cs typeface=""/>
      <a:font script="Jpan" typeface="メイリオ"/>
    </a:minorFont>
  </a:fontScheme>
  <a:fmtScheme name="Perspective">
    <a:fillStyleLst>
      <a:solidFill>
        <a:schemeClr val="phClr"/>
      </a:solidFill>
      <a:solidFill>
        <a:schemeClr val="phClr">
          <a:shade val="90000"/>
        </a:schemeClr>
      </a:solidFill>
      <a:solidFill>
        <a:schemeClr val="phClr">
          <a:shade val="80000"/>
        </a:schemeClr>
      </a:solidFill>
    </a:fillStyleLst>
    <a:lnStyleLst>
      <a:ln w="12700" cap="flat" cmpd="sng" algn="ctr">
        <a:solidFill>
          <a:schemeClr val="phClr"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/>
        <a:scene3d>
          <a:camera prst="obliqueTopRight"/>
          <a:lightRig rig="threePt" dir="tl"/>
        </a:scene3d>
        <a:sp3d>
          <a:bevelT w="25400" h="25400"/>
        </a:sp3d>
      </a:effectStyle>
      <a:effectStyle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a:effectStyle>
    </a:effectStyleLst>
    <a:bgFillStyleLst>
      <a:solidFill>
        <a:schemeClr val="phClr">
          <a:tint val="90000"/>
        </a:schemeClr>
      </a:solidFill>
      <a:solidFill>
        <a:schemeClr val="phClr">
          <a:tint val="50000"/>
        </a:schemeClr>
      </a:solidFill>
      <a:solidFill>
        <a:schemeClr val="phClr">
          <a:shade val="60000"/>
        </a:schemeClr>
      </a:solidFill>
    </a:bgFillStyleLst>
  </a:fmtScheme>
</a:themeOverride>
</file>

<file path=ppt/theme/themeOverride6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333333"/>
    </a:dk2>
    <a:lt2>
      <a:srgbClr val="BBC0AC"/>
    </a:lt2>
    <a:accent1>
      <a:srgbClr val="A2C816"/>
    </a:accent1>
    <a:accent2>
      <a:srgbClr val="E07602"/>
    </a:accent2>
    <a:accent3>
      <a:srgbClr val="E4C402"/>
    </a:accent3>
    <a:accent4>
      <a:srgbClr val="7DC1EF"/>
    </a:accent4>
    <a:accent5>
      <a:srgbClr val="21449B"/>
    </a:accent5>
    <a:accent6>
      <a:srgbClr val="A2B170"/>
    </a:accent6>
    <a:hlink>
      <a:srgbClr val="8DA440"/>
    </a:hlink>
    <a:folHlink>
      <a:srgbClr val="4C4F3F"/>
    </a:folHlink>
  </a:clrScheme>
  <a:fontScheme name="Perspective">
    <a:majorFont>
      <a:latin typeface="Century Gothic"/>
      <a:ea typeface=""/>
      <a:cs typeface=""/>
      <a:font script="Jpan" typeface="メイリオ"/>
    </a:majorFont>
    <a:minorFont>
      <a:latin typeface="Century Gothic"/>
      <a:ea typeface=""/>
      <a:cs typeface=""/>
      <a:font script="Jpan" typeface="メイリオ"/>
    </a:minorFont>
  </a:fontScheme>
  <a:fmtScheme name="Perspective">
    <a:fillStyleLst>
      <a:solidFill>
        <a:schemeClr val="phClr"/>
      </a:solidFill>
      <a:solidFill>
        <a:schemeClr val="phClr">
          <a:shade val="90000"/>
        </a:schemeClr>
      </a:solidFill>
      <a:solidFill>
        <a:schemeClr val="phClr">
          <a:shade val="80000"/>
        </a:schemeClr>
      </a:solidFill>
    </a:fillStyleLst>
    <a:lnStyleLst>
      <a:ln w="12700" cap="flat" cmpd="sng" algn="ctr">
        <a:solidFill>
          <a:schemeClr val="phClr"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/>
        <a:scene3d>
          <a:camera prst="obliqueTopRight"/>
          <a:lightRig rig="threePt" dir="tl"/>
        </a:scene3d>
        <a:sp3d>
          <a:bevelT w="25400" h="25400"/>
        </a:sp3d>
      </a:effectStyle>
      <a:effectStyle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a:effectStyle>
    </a:effectStyleLst>
    <a:bgFillStyleLst>
      <a:solidFill>
        <a:schemeClr val="phClr">
          <a:tint val="90000"/>
        </a:schemeClr>
      </a:solidFill>
      <a:solidFill>
        <a:schemeClr val="phClr">
          <a:tint val="50000"/>
        </a:schemeClr>
      </a:solidFill>
      <a:solidFill>
        <a:schemeClr val="phClr">
          <a:shade val="60000"/>
        </a:schemeClr>
      </a:soli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0</TotalTime>
  <Words>612</Words>
  <Application>Microsoft Office PowerPoint</Application>
  <PresentationFormat>Bildschirmpräsentation (4:3)</PresentationFormat>
  <Paragraphs>109</Paragraphs>
  <Slides>26</Slides>
  <Notes>2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Century Gothic</vt:lpstr>
      <vt:lpstr>Wingdings</vt:lpstr>
      <vt:lpstr>Wingdings 2</vt:lpstr>
      <vt:lpstr>Perception</vt:lpstr>
      <vt:lpstr>November 19, 2016</vt:lpstr>
      <vt:lpstr>PowerPoint-Präsentation</vt:lpstr>
      <vt:lpstr>Women in Congress: 1971-2016</vt:lpstr>
      <vt:lpstr>Women Governors</vt:lpstr>
      <vt:lpstr>Women in State Legislatures</vt:lpstr>
      <vt:lpstr>Women in State Legislatures: 1971-2016</vt:lpstr>
      <vt:lpstr>Women in U.S. Politics</vt:lpstr>
      <vt:lpstr>Women in State Legislative Elections: 1971-2016</vt:lpstr>
      <vt:lpstr>- Jackson Katz</vt:lpstr>
      <vt:lpstr>- Hillary Clinton</vt:lpstr>
      <vt:lpstr>Penn’s “Launch Strategy” Memo Hillary Clinton for President</vt:lpstr>
      <vt:lpstr>Authentic Masculinity/Emasculation</vt:lpstr>
      <vt:lpstr>Authentic Masculinity/Emasculation</vt:lpstr>
      <vt:lpstr>Authentic Masculinity/Emasculation</vt:lpstr>
      <vt:lpstr>“Dangerous”</vt:lpstr>
      <vt:lpstr>“You know what they say about small hands…”</vt:lpstr>
      <vt:lpstr>“I guarantee you there is no problem.”</vt:lpstr>
      <vt:lpstr>Emasculating Male Candidates</vt:lpstr>
      <vt:lpstr>- Hillary Clinton,  Democratic National Convention</vt:lpstr>
      <vt:lpstr>“Dangerous”</vt:lpstr>
      <vt:lpstr>Voter Perceptions of a Woman President</vt:lpstr>
      <vt:lpstr>Voter Perceptions of a Woman President</vt:lpstr>
      <vt:lpstr>Precarious Manhood</vt:lpstr>
      <vt:lpstr>Voter Perceptions of Gender</vt:lpstr>
      <vt:lpstr>Voter Perceptions of Gender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Dittmar</dc:creator>
  <cp:lastModifiedBy>Julia Nitz</cp:lastModifiedBy>
  <cp:revision>109</cp:revision>
  <cp:lastPrinted>2016-02-22T13:25:09Z</cp:lastPrinted>
  <dcterms:created xsi:type="dcterms:W3CDTF">2015-01-28T02:43:53Z</dcterms:created>
  <dcterms:modified xsi:type="dcterms:W3CDTF">2016-11-25T08:21:43Z</dcterms:modified>
</cp:coreProperties>
</file>