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08" r:id="rId4"/>
    <p:sldId id="309" r:id="rId5"/>
    <p:sldId id="264" r:id="rId6"/>
    <p:sldId id="301" r:id="rId7"/>
    <p:sldId id="303" r:id="rId8"/>
    <p:sldId id="305" r:id="rId9"/>
    <p:sldId id="306" r:id="rId10"/>
    <p:sldId id="302" r:id="rId11"/>
    <p:sldId id="265" r:id="rId12"/>
    <p:sldId id="282" r:id="rId13"/>
    <p:sldId id="321" r:id="rId14"/>
    <p:sldId id="284" r:id="rId15"/>
    <p:sldId id="300" r:id="rId16"/>
    <p:sldId id="307" r:id="rId17"/>
    <p:sldId id="316" r:id="rId18"/>
    <p:sldId id="268" r:id="rId19"/>
    <p:sldId id="259" r:id="rId20"/>
    <p:sldId id="260" r:id="rId21"/>
    <p:sldId id="269" r:id="rId22"/>
    <p:sldId id="270" r:id="rId23"/>
    <p:sldId id="261" r:id="rId24"/>
    <p:sldId id="262" r:id="rId25"/>
    <p:sldId id="272" r:id="rId26"/>
    <p:sldId id="263" r:id="rId27"/>
    <p:sldId id="273" r:id="rId28"/>
    <p:sldId id="274" r:id="rId29"/>
    <p:sldId id="276" r:id="rId30"/>
    <p:sldId id="323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80" r:id="rId41"/>
    <p:sldId id="281" r:id="rId42"/>
    <p:sldId id="278" r:id="rId43"/>
    <p:sldId id="279" r:id="rId44"/>
    <p:sldId id="277" r:id="rId45"/>
    <p:sldId id="283" r:id="rId46"/>
    <p:sldId id="320" r:id="rId47"/>
    <p:sldId id="319" r:id="rId48"/>
    <p:sldId id="296" r:id="rId49"/>
    <p:sldId id="297" r:id="rId50"/>
    <p:sldId id="298" r:id="rId51"/>
    <p:sldId id="310" r:id="rId52"/>
    <p:sldId id="311" r:id="rId53"/>
    <p:sldId id="312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5" autoAdjust="0"/>
    <p:restoredTop sz="94718" autoAdjust="0"/>
  </p:normalViewPr>
  <p:slideViewPr>
    <p:cSldViewPr snapToGrid="0" snapToObjects="1">
      <p:cViewPr varScale="1">
        <p:scale>
          <a:sx n="86" d="100"/>
          <a:sy n="86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litifact.com/personalities/donald-trump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winternet.org/Reports/2012/Politics-on-SNS/Summary-of-Findings.aspx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urnalistsresource.org/studies/society/social-media/facebook-millennial-politics-election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15556"/>
            <a:ext cx="7543800" cy="945444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</a:t>
            </a:r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Opposite</a:t>
            </a:r>
            <a:r>
              <a:rPr lang="en-US" sz="5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Election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48111"/>
            <a:ext cx="6858000" cy="69144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Reflections in </a:t>
            </a:r>
            <a:r>
              <a:rPr lang="en-US" sz="3600" dirty="0" smtClean="0">
                <a:solidFill>
                  <a:srgbClr val="FF0000"/>
                </a:solidFill>
              </a:rPr>
              <a:t>primary</a:t>
            </a:r>
            <a:r>
              <a:rPr lang="en-US" sz="3600" dirty="0" smtClean="0">
                <a:solidFill>
                  <a:srgbClr val="00009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colors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Trum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543800" cy="45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63058"/>
            <a:ext cx="6781800" cy="130914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660066"/>
                </a:solidFill>
              </a:rPr>
              <a:t>keys</a:t>
            </a:r>
            <a:r>
              <a:rPr lang="en-US" dirty="0" smtClean="0"/>
              <a:t> for Trump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He’s the ultimate </a:t>
            </a:r>
            <a:r>
              <a:rPr lang="en-US" sz="2800" b="1" i="1" dirty="0" smtClean="0">
                <a:solidFill>
                  <a:srgbClr val="FF0000"/>
                </a:solidFill>
              </a:rPr>
              <a:t>outsider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His “Wall” </a:t>
            </a:r>
            <a:r>
              <a:rPr lang="en-US" b="1" i="1" dirty="0" smtClean="0">
                <a:solidFill>
                  <a:srgbClr val="FF0000"/>
                </a:solidFill>
              </a:rPr>
              <a:t>(literally and metaphorically)</a:t>
            </a:r>
            <a:endParaRPr lang="en-US" i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Jobs/Trade Agreements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ISIS Threat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Gun rights advocacy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Clinton’s Emails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Benghazi</a:t>
            </a:r>
          </a:p>
          <a:p>
            <a:pPr marL="0" indent="0"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0758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Campaign 2016 was great </a:t>
            </a:r>
            <a:r>
              <a:rPr lang="en-US" sz="4000" i="1" dirty="0" smtClean="0">
                <a:solidFill>
                  <a:srgbClr val="FF0000"/>
                </a:solidFill>
              </a:rPr>
              <a:t>news</a:t>
            </a:r>
            <a:endParaRPr lang="en-US" sz="4000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6-11-06 at 11.24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93" r="-23293"/>
          <a:stretch>
            <a:fillRect/>
          </a:stretch>
        </p:blipFill>
        <p:spPr>
          <a:xfrm>
            <a:off x="151650" y="758314"/>
            <a:ext cx="8700898" cy="4173885"/>
          </a:xfrm>
        </p:spPr>
      </p:pic>
    </p:spTree>
    <p:extLst>
      <p:ext uri="{BB962C8B-B14F-4D97-AF65-F5344CB8AC3E}">
        <p14:creationId xmlns:p14="http://schemas.microsoft.com/office/powerpoint/2010/main" val="27856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96556"/>
            <a:ext cx="6781800" cy="1275644"/>
          </a:xfrm>
        </p:spPr>
        <p:txBody>
          <a:bodyPr/>
          <a:lstStyle/>
          <a:p>
            <a:r>
              <a:rPr lang="en-US" dirty="0" smtClean="0"/>
              <a:t>Full of </a:t>
            </a:r>
            <a:r>
              <a:rPr lang="en-US" i="1" dirty="0" smtClean="0">
                <a:solidFill>
                  <a:srgbClr val="0000FF"/>
                </a:solidFill>
              </a:rPr>
              <a:t>news value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107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Conflict/Drama</a:t>
            </a:r>
          </a:p>
          <a:p>
            <a:r>
              <a:rPr lang="en-US" dirty="0" smtClean="0"/>
              <a:t>Uniqueness</a:t>
            </a:r>
          </a:p>
          <a:p>
            <a:r>
              <a:rPr lang="en-US" dirty="0" smtClean="0"/>
              <a:t>Human Interest</a:t>
            </a:r>
          </a:p>
          <a:p>
            <a:r>
              <a:rPr lang="en-US" dirty="0" smtClean="0"/>
              <a:t>Timeliness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Proximity</a:t>
            </a:r>
          </a:p>
          <a:p>
            <a:r>
              <a:rPr lang="en-US" dirty="0" smtClean="0"/>
              <a:t>Celebrity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Entertainment value</a:t>
            </a:r>
          </a:p>
          <a:p>
            <a:pPr marL="0" indent="0" algn="ctr">
              <a:buNone/>
            </a:pPr>
            <a:r>
              <a:rPr lang="en-US" i="1" dirty="0" smtClean="0"/>
              <a:t>These were how the media judged the </a:t>
            </a:r>
            <a:r>
              <a:rPr lang="en-US" i="1" dirty="0" smtClean="0">
                <a:solidFill>
                  <a:schemeClr val="tx1"/>
                </a:solidFill>
              </a:rPr>
              <a:t>hopefuls</a:t>
            </a:r>
            <a:r>
              <a:rPr lang="en-US" b="1" i="1" dirty="0" smtClean="0">
                <a:solidFill>
                  <a:srgbClr val="FF0000"/>
                </a:solidFill>
              </a:rPr>
              <a:t> as candidates for news coverage.</a:t>
            </a:r>
            <a:r>
              <a:rPr lang="en-US" i="1" dirty="0" smtClean="0"/>
              <a:t> Not necessarily in this order..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998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caveat about that word </a:t>
            </a:r>
            <a:r>
              <a:rPr lang="en-US" sz="4000" b="1" i="1" dirty="0" smtClean="0">
                <a:solidFill>
                  <a:srgbClr val="FF0000"/>
                </a:solidFill>
              </a:rPr>
              <a:t>media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981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(usual) </a:t>
            </a:r>
            <a:r>
              <a:rPr lang="en-US" sz="4800" dirty="0" smtClean="0">
                <a:solidFill>
                  <a:srgbClr val="FF0000"/>
                </a:solidFill>
              </a:rPr>
              <a:t>media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00FF"/>
                </a:solidFill>
              </a:rPr>
              <a:t>effect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“All I know is what I read in the newspapers.</a:t>
            </a:r>
            <a:r>
              <a:rPr lang="en-US" sz="1800" i="1" dirty="0" smtClean="0"/>
              <a:t>” </a:t>
            </a:r>
            <a:r>
              <a:rPr lang="en-US" sz="1800" dirty="0" smtClean="0"/>
              <a:t>– Will Rogers, American humorist.</a:t>
            </a:r>
          </a:p>
          <a:p>
            <a:r>
              <a:rPr lang="en-US" i="1" dirty="0" smtClean="0"/>
              <a:t>“[There is] the world outside, and the pictures in our heads.” </a:t>
            </a:r>
            <a:r>
              <a:rPr lang="en-US" sz="1600" dirty="0" smtClean="0"/>
              <a:t>– Walter Lippmann, American journalist and philosopher.</a:t>
            </a:r>
          </a:p>
          <a:p>
            <a:r>
              <a:rPr lang="en-US" i="1" dirty="0" smtClean="0"/>
              <a:t>“We no longer search for the news; the news finds us.” </a:t>
            </a:r>
            <a:r>
              <a:rPr lang="en-US" sz="1800" dirty="0" smtClean="0"/>
              <a:t>– Erik </a:t>
            </a:r>
            <a:r>
              <a:rPr lang="en-US" sz="1800" dirty="0" err="1" smtClean="0"/>
              <a:t>Qualman,author</a:t>
            </a:r>
            <a:r>
              <a:rPr lang="en-US" sz="1800" dirty="0" smtClean="0"/>
              <a:t> of </a:t>
            </a:r>
            <a:r>
              <a:rPr lang="en-US" sz="1800" i="1" dirty="0" err="1" smtClean="0"/>
              <a:t>Socialnomics</a:t>
            </a:r>
            <a:r>
              <a:rPr lang="en-US" sz="1800" dirty="0" smtClean="0"/>
              <a:t>,  2009.</a:t>
            </a:r>
          </a:p>
        </p:txBody>
      </p:sp>
    </p:spTree>
    <p:extLst>
      <p:ext uri="{BB962C8B-B14F-4D97-AF65-F5344CB8AC3E}">
        <p14:creationId xmlns:p14="http://schemas.microsoft.com/office/powerpoint/2010/main" val="265546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9770"/>
            <a:ext cx="7210778" cy="1292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2016:  the </a:t>
            </a:r>
            <a:r>
              <a:rPr lang="en-US" dirty="0" smtClean="0">
                <a:solidFill>
                  <a:srgbClr val="FF0000"/>
                </a:solidFill>
              </a:rPr>
              <a:t>effect</a:t>
            </a:r>
            <a:r>
              <a:rPr lang="en-US" dirty="0" smtClean="0"/>
              <a:t> is </a:t>
            </a:r>
            <a:r>
              <a:rPr lang="en-US" i="1" dirty="0" smtClean="0">
                <a:solidFill>
                  <a:srgbClr val="0000FF"/>
                </a:solidFill>
              </a:rPr>
              <a:t>blunted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Other forces challenge the media’s influence in this election.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749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11-11 at 2.08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50" r="-71650"/>
          <a:stretch>
            <a:fillRect/>
          </a:stretch>
        </p:blipFill>
        <p:spPr>
          <a:xfrm>
            <a:off x="-1647209" y="456373"/>
            <a:ext cx="12304460" cy="5972537"/>
          </a:xfrm>
        </p:spPr>
      </p:pic>
    </p:spTree>
    <p:extLst>
      <p:ext uri="{BB962C8B-B14F-4D97-AF65-F5344CB8AC3E}">
        <p14:creationId xmlns:p14="http://schemas.microsoft.com/office/powerpoint/2010/main" val="408529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probe </a:t>
            </a:r>
            <a:r>
              <a:rPr lang="en-US" i="1" dirty="0" smtClean="0">
                <a:solidFill>
                  <a:srgbClr val="FF0000"/>
                </a:solidFill>
              </a:rPr>
              <a:t>too late?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serious, steady journalistic probing or questioning of Donald Trump came </a:t>
            </a:r>
            <a:r>
              <a:rPr lang="en-US" i="1" dirty="0" smtClean="0"/>
              <a:t>until he had already built solid momentum in the primary races.</a:t>
            </a:r>
          </a:p>
          <a:p>
            <a:r>
              <a:rPr lang="en-US" dirty="0" smtClean="0"/>
              <a:t>More on this later.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9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the season began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2016 presidential election season began, in earnest, in August, 2015.</a:t>
            </a:r>
          </a:p>
          <a:p>
            <a:r>
              <a:rPr lang="en-US" sz="3600" dirty="0" smtClean="0"/>
              <a:t>It was an </a:t>
            </a:r>
            <a:r>
              <a:rPr lang="en-US" sz="3600" i="1" dirty="0" smtClean="0">
                <a:solidFill>
                  <a:srgbClr val="FF0000"/>
                </a:solidFill>
              </a:rPr>
              <a:t>overcrowded</a:t>
            </a:r>
            <a:r>
              <a:rPr lang="en-US" sz="3600" dirty="0" smtClean="0"/>
              <a:t> field.</a:t>
            </a:r>
          </a:p>
        </p:txBody>
      </p:sp>
    </p:spTree>
    <p:extLst>
      <p:ext uri="{BB962C8B-B14F-4D97-AF65-F5344CB8AC3E}">
        <p14:creationId xmlns:p14="http://schemas.microsoft.com/office/powerpoint/2010/main" val="292600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2224"/>
            <a:ext cx="6781800" cy="1069975"/>
          </a:xfrm>
        </p:spPr>
        <p:txBody>
          <a:bodyPr>
            <a:normAutofit/>
          </a:bodyPr>
          <a:lstStyle/>
          <a:p>
            <a:r>
              <a:rPr lang="en-US" dirty="0" smtClean="0"/>
              <a:t>17 </a:t>
            </a:r>
            <a:r>
              <a:rPr lang="en-US" dirty="0" smtClean="0">
                <a:solidFill>
                  <a:srgbClr val="FF0000"/>
                </a:solidFill>
              </a:rPr>
              <a:t>Republicans</a:t>
            </a:r>
            <a:r>
              <a:rPr lang="en-US" dirty="0" smtClean="0"/>
              <a:t> start</a:t>
            </a:r>
            <a:endParaRPr lang="en-US" dirty="0"/>
          </a:p>
        </p:txBody>
      </p:sp>
      <p:pic>
        <p:nvPicPr>
          <p:cNvPr id="4" name="Content Placeholder 3" descr="Screen Shot 2016-11-06 at 10.54.4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 b="3240"/>
          <a:stretch>
            <a:fillRect/>
          </a:stretch>
        </p:blipFill>
        <p:spPr>
          <a:xfrm>
            <a:off x="762000" y="758825"/>
            <a:ext cx="7543800" cy="4343400"/>
          </a:xfrm>
        </p:spPr>
      </p:pic>
    </p:spTree>
    <p:extLst>
      <p:ext uri="{BB962C8B-B14F-4D97-AF65-F5344CB8AC3E}">
        <p14:creationId xmlns:p14="http://schemas.microsoft.com/office/powerpoint/2010/main" val="38414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endParaRPr lang="en-US" i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2556"/>
            <a:ext cx="7543800" cy="383822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America’s </a:t>
            </a:r>
            <a:r>
              <a:rPr lang="en-US" sz="60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Brexit</a:t>
            </a:r>
            <a:r>
              <a:rPr lang="en-US" sz="6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sz="6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8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5 </a:t>
            </a:r>
            <a:r>
              <a:rPr lang="en-US" dirty="0" smtClean="0">
                <a:solidFill>
                  <a:srgbClr val="0000FF"/>
                </a:solidFill>
              </a:rPr>
              <a:t>Democrats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Screen Shot 2016-11-06 at 10.57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93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67110"/>
            <a:ext cx="6781800" cy="12050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questions</a:t>
            </a:r>
            <a:r>
              <a:rPr lang="en-US" dirty="0" smtClean="0"/>
              <a:t>  faced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1"/>
            <a:ext cx="7543800" cy="37450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allot limited </a:t>
            </a:r>
            <a:r>
              <a:rPr lang="en-US" b="1" dirty="0" smtClean="0">
                <a:solidFill>
                  <a:srgbClr val="000090"/>
                </a:solidFill>
              </a:rPr>
              <a:t>air time </a:t>
            </a:r>
            <a:r>
              <a:rPr lang="en-US" dirty="0" smtClean="0"/>
              <a:t>to each candidate in a fair and logical way?</a:t>
            </a:r>
          </a:p>
          <a:p>
            <a:r>
              <a:rPr lang="en-US" dirty="0" smtClean="0"/>
              <a:t>On what basis do you grant </a:t>
            </a:r>
            <a:r>
              <a:rPr lang="en-US" b="1" dirty="0" smtClean="0">
                <a:solidFill>
                  <a:srgbClr val="FF0000"/>
                </a:solidFill>
              </a:rPr>
              <a:t>equivalency</a:t>
            </a:r>
            <a:r>
              <a:rPr lang="en-US" dirty="0" smtClean="0"/>
              <a:t> to the candidates? Is each as </a:t>
            </a:r>
            <a:r>
              <a:rPr lang="en-US" i="1" dirty="0" smtClean="0"/>
              <a:t>legitimate</a:t>
            </a:r>
            <a:r>
              <a:rPr lang="en-US" dirty="0" smtClean="0"/>
              <a:t> as the next?</a:t>
            </a:r>
          </a:p>
          <a:p>
            <a:r>
              <a:rPr lang="en-US" dirty="0" smtClean="0"/>
              <a:t>Do </a:t>
            </a:r>
            <a:r>
              <a:rPr lang="en-US" b="1" dirty="0" smtClean="0">
                <a:solidFill>
                  <a:srgbClr val="000090"/>
                </a:solidFill>
              </a:rPr>
              <a:t>facts</a:t>
            </a:r>
            <a:r>
              <a:rPr lang="en-US" dirty="0" smtClean="0"/>
              <a:t> matter to all voters? (If not, how much time to spend fact-checking?)</a:t>
            </a:r>
          </a:p>
          <a:p>
            <a:r>
              <a:rPr lang="en-US" dirty="0" smtClean="0"/>
              <a:t>What role does </a:t>
            </a:r>
            <a:r>
              <a:rPr lang="en-US" b="1" dirty="0" smtClean="0">
                <a:solidFill>
                  <a:srgbClr val="FF0000"/>
                </a:solidFill>
              </a:rPr>
              <a:t>media economics </a:t>
            </a:r>
            <a:r>
              <a:rPr lang="en-US" dirty="0" smtClean="0"/>
              <a:t>play in the coverage of these candidates?</a:t>
            </a:r>
          </a:p>
          <a:p>
            <a:r>
              <a:rPr lang="en-US" dirty="0" smtClean="0"/>
              <a:t>How does the </a:t>
            </a:r>
            <a:r>
              <a:rPr lang="en-US" b="1" dirty="0" smtClean="0">
                <a:solidFill>
                  <a:srgbClr val="000090"/>
                </a:solidFill>
              </a:rPr>
              <a:t>social media </a:t>
            </a:r>
            <a:r>
              <a:rPr lang="en-US" dirty="0" smtClean="0"/>
              <a:t>factor in?]</a:t>
            </a:r>
          </a:p>
          <a:p>
            <a:r>
              <a:rPr lang="en-US" dirty="0" smtClean="0"/>
              <a:t>How do you reach those who get their views from </a:t>
            </a:r>
            <a:r>
              <a:rPr lang="en-US" b="1" dirty="0" smtClean="0">
                <a:solidFill>
                  <a:srgbClr val="0000FF"/>
                </a:solidFill>
              </a:rPr>
              <a:t>fake</a:t>
            </a:r>
            <a:r>
              <a:rPr lang="en-US" dirty="0" smtClean="0"/>
              <a:t> news?</a:t>
            </a:r>
          </a:p>
          <a:p>
            <a:r>
              <a:rPr lang="en-US" dirty="0" smtClean="0"/>
              <a:t>What does this election say about </a:t>
            </a:r>
            <a:r>
              <a:rPr lang="en-US" b="1" i="1" dirty="0" smtClean="0">
                <a:solidFill>
                  <a:srgbClr val="FF0000"/>
                </a:solidFill>
              </a:rPr>
              <a:t>America</a:t>
            </a:r>
            <a:r>
              <a:rPr lang="en-US" i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11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527607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Air Time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5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 smtClean="0">
                <a:solidFill>
                  <a:srgbClr val="0000FF"/>
                </a:solidFill>
              </a:rPr>
              <a:t>never</a:t>
            </a:r>
            <a:r>
              <a:rPr lang="en-US" dirty="0" smtClean="0"/>
              <a:t> had a chance</a:t>
            </a:r>
            <a:endParaRPr lang="en-US" dirty="0"/>
          </a:p>
        </p:txBody>
      </p:sp>
      <p:pic>
        <p:nvPicPr>
          <p:cNvPr id="4" name="Content Placeholder 3" descr="Screen Shot 2016-11-06 at 10.58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8" b="11988"/>
          <a:stretch>
            <a:fillRect/>
          </a:stretch>
        </p:blipFill>
        <p:spPr>
          <a:xfrm>
            <a:off x="762000" y="685800"/>
            <a:ext cx="7543800" cy="3886200"/>
          </a:xfrm>
        </p:spPr>
      </p:pic>
    </p:spTree>
    <p:extLst>
      <p:ext uri="{BB962C8B-B14F-4D97-AF65-F5344CB8AC3E}">
        <p14:creationId xmlns:p14="http://schemas.microsoft.com/office/powerpoint/2010/main" val="23842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06" y="5372100"/>
            <a:ext cx="6781800" cy="8460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 way to do it?</a:t>
            </a:r>
            <a:endParaRPr lang="en-US" dirty="0"/>
          </a:p>
        </p:txBody>
      </p:sp>
      <p:pic>
        <p:nvPicPr>
          <p:cNvPr id="4" name="Content Placeholder 3" descr="Screen Shot 2016-11-06 at 11.01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63" r="-21463"/>
          <a:stretch>
            <a:fillRect/>
          </a:stretch>
        </p:blipFill>
        <p:spPr>
          <a:xfrm>
            <a:off x="244713" y="553094"/>
            <a:ext cx="8899287" cy="4584481"/>
          </a:xfrm>
        </p:spPr>
      </p:pic>
    </p:spTree>
    <p:extLst>
      <p:ext uri="{BB962C8B-B14F-4D97-AF65-F5344CB8AC3E}">
        <p14:creationId xmlns:p14="http://schemas.microsoft.com/office/powerpoint/2010/main" val="14321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grant time </a:t>
            </a:r>
            <a:r>
              <a:rPr lang="en-US" i="1" dirty="0" smtClean="0">
                <a:solidFill>
                  <a:srgbClr val="0000FF"/>
                </a:solidFill>
              </a:rPr>
              <a:t>fairly?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65554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polls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Candidate’s </a:t>
            </a:r>
            <a:r>
              <a:rPr lang="en-US" b="1" dirty="0" smtClean="0">
                <a:solidFill>
                  <a:srgbClr val="FF0000"/>
                </a:solidFill>
              </a:rPr>
              <a:t>resume’ </a:t>
            </a:r>
            <a:r>
              <a:rPr lang="en-US" dirty="0" smtClean="0"/>
              <a:t>or vita</a:t>
            </a:r>
          </a:p>
          <a:p>
            <a:r>
              <a:rPr lang="en-US" dirty="0" smtClean="0"/>
              <a:t>Should candidates </a:t>
            </a:r>
            <a:r>
              <a:rPr lang="en-US" b="1" dirty="0" smtClean="0">
                <a:solidFill>
                  <a:srgbClr val="000090"/>
                </a:solidFill>
              </a:rPr>
              <a:t>earn</a:t>
            </a:r>
            <a:r>
              <a:rPr lang="en-US" dirty="0" smtClean="0"/>
              <a:t> their time on air?</a:t>
            </a:r>
          </a:p>
          <a:p>
            <a:r>
              <a:rPr lang="en-US" dirty="0" smtClean="0"/>
              <a:t>Should candidates be sanctioned for </a:t>
            </a:r>
            <a:r>
              <a:rPr lang="en-US" b="1" dirty="0" smtClean="0">
                <a:solidFill>
                  <a:srgbClr val="000090"/>
                </a:solidFill>
              </a:rPr>
              <a:t>making untrue statement</a:t>
            </a:r>
            <a:r>
              <a:rPr lang="en-US" dirty="0" smtClean="0">
                <a:solidFill>
                  <a:srgbClr val="000090"/>
                </a:solidFill>
              </a:rPr>
              <a:t>s?</a:t>
            </a:r>
          </a:p>
          <a:p>
            <a:r>
              <a:rPr lang="en-US" dirty="0" smtClean="0"/>
              <a:t>Should candidates automatically </a:t>
            </a:r>
            <a:r>
              <a:rPr lang="en-US" dirty="0" smtClean="0">
                <a:solidFill>
                  <a:schemeClr val="tx1"/>
                </a:solidFill>
              </a:rPr>
              <a:t>be given </a:t>
            </a:r>
            <a:r>
              <a:rPr lang="en-US" b="1" dirty="0" smtClean="0">
                <a:solidFill>
                  <a:srgbClr val="FF0000"/>
                </a:solidFill>
              </a:rPr>
              <a:t>equal time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be sanctioned if they use more?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3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time winners</a:t>
            </a:r>
            <a:endParaRPr lang="en-US" dirty="0"/>
          </a:p>
        </p:txBody>
      </p:sp>
      <p:pic>
        <p:nvPicPr>
          <p:cNvPr id="4" name="Content Placeholder 3" descr="Screen Shot 2016-11-06 at 11.05.4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56" r="-23856"/>
          <a:stretch>
            <a:fillRect/>
          </a:stretch>
        </p:blipFill>
        <p:spPr>
          <a:xfrm>
            <a:off x="-492861" y="530819"/>
            <a:ext cx="9636861" cy="4587797"/>
          </a:xfrm>
        </p:spPr>
      </p:pic>
    </p:spTree>
    <p:extLst>
      <p:ext uri="{BB962C8B-B14F-4D97-AF65-F5344CB8AC3E}">
        <p14:creationId xmlns:p14="http://schemas.microsoft.com/office/powerpoint/2010/main" val="45818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00FF"/>
                </a:solidFill>
              </a:rPr>
              <a:t>Equivalency</a:t>
            </a:r>
            <a:endParaRPr lang="en-US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5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smtClean="0">
                <a:solidFill>
                  <a:srgbClr val="FF0000"/>
                </a:solidFill>
              </a:rPr>
              <a:t>kinds</a:t>
            </a:r>
            <a:r>
              <a:rPr lang="en-US" dirty="0" smtClean="0"/>
              <a:t> of equivalency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Are the </a:t>
            </a:r>
            <a:r>
              <a:rPr lang="en-US" sz="3200" b="1" dirty="0" smtClean="0">
                <a:solidFill>
                  <a:srgbClr val="FF0000"/>
                </a:solidFill>
              </a:rPr>
              <a:t>candidates themselves </a:t>
            </a:r>
            <a:r>
              <a:rPr lang="en-US" sz="3200" dirty="0" smtClean="0"/>
              <a:t>equally qualified to be president?</a:t>
            </a:r>
          </a:p>
          <a:p>
            <a:r>
              <a:rPr lang="en-US" sz="3200" dirty="0" smtClean="0"/>
              <a:t>Are the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critiques</a:t>
            </a:r>
            <a:r>
              <a:rPr lang="en-US" sz="3200" dirty="0" smtClean="0"/>
              <a:t> of the candidates equal?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03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vexing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</a:rPr>
              <a:t>Treating all hopefuls as equally legitimate contenders, or risk being accused of bias.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39158"/>
            <a:ext cx="6781800" cy="1033042"/>
          </a:xfrm>
        </p:spPr>
        <p:txBody>
          <a:bodyPr>
            <a:noAutofit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Tradition</a:t>
            </a:r>
            <a:r>
              <a:rPr lang="en-US" sz="6000" dirty="0" smtClean="0">
                <a:solidFill>
                  <a:srgbClr val="FF0000"/>
                </a:solidFill>
              </a:rPr>
              <a:t>  dictates …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55900"/>
            <a:ext cx="7543800" cy="4211678"/>
          </a:xfrm>
        </p:spPr>
        <p:txBody>
          <a:bodyPr>
            <a:normAutofit/>
          </a:bodyPr>
          <a:lstStyle/>
          <a:p>
            <a:r>
              <a:rPr lang="en-US" sz="3000" b="1" i="1" dirty="0" smtClean="0">
                <a:solidFill>
                  <a:srgbClr val="0000FF"/>
                </a:solidFill>
              </a:rPr>
              <a:t>Successful  presidential candidates:</a:t>
            </a:r>
          </a:p>
          <a:p>
            <a:pPr lvl="1"/>
            <a:r>
              <a:rPr lang="en-US" sz="2000" dirty="0" smtClean="0"/>
              <a:t>Have public service or military experience</a:t>
            </a:r>
          </a:p>
          <a:p>
            <a:pPr lvl="1"/>
            <a:r>
              <a:rPr lang="en-US" sz="2000" dirty="0" smtClean="0"/>
              <a:t>Express moderate views </a:t>
            </a:r>
          </a:p>
          <a:p>
            <a:pPr lvl="1"/>
            <a:r>
              <a:rPr lang="en-US" sz="2000" dirty="0" smtClean="0"/>
              <a:t>Have well-organized campaigns</a:t>
            </a:r>
          </a:p>
          <a:p>
            <a:pPr lvl="1"/>
            <a:r>
              <a:rPr lang="en-US" sz="2000" dirty="0" smtClean="0"/>
              <a:t>Obtain key media endorsements</a:t>
            </a:r>
          </a:p>
          <a:p>
            <a:pPr lvl="1"/>
            <a:r>
              <a:rPr lang="en-US" sz="2000" dirty="0" smtClean="0"/>
              <a:t>Have consistent positions &amp; statements</a:t>
            </a:r>
          </a:p>
          <a:p>
            <a:pPr lvl="1"/>
            <a:r>
              <a:rPr lang="en-US" sz="2000" dirty="0" smtClean="0"/>
              <a:t>Don’t attack the news media</a:t>
            </a:r>
          </a:p>
          <a:p>
            <a:pPr lvl="1"/>
            <a:r>
              <a:rPr lang="en-US" sz="2000" dirty="0" smtClean="0"/>
              <a:t>Are endorsed by their own party’s leaders</a:t>
            </a:r>
          </a:p>
          <a:p>
            <a:pPr lvl="1"/>
            <a:r>
              <a:rPr lang="en-US" sz="2000" dirty="0" smtClean="0"/>
              <a:t>Act “presidential,” stay on message</a:t>
            </a:r>
          </a:p>
          <a:p>
            <a:pPr lvl="1"/>
            <a:r>
              <a:rPr lang="en-US" sz="2000" dirty="0" smtClean="0"/>
              <a:t>Are hard targets for character attacks</a:t>
            </a:r>
          </a:p>
          <a:p>
            <a:pPr marL="32004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7659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1-08 at 3.57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90" r="-61190"/>
          <a:stretch>
            <a:fillRect/>
          </a:stretch>
        </p:blipFill>
        <p:spPr>
          <a:xfrm>
            <a:off x="-2943412" y="119529"/>
            <a:ext cx="14552706" cy="6489547"/>
          </a:xfrm>
        </p:spPr>
      </p:pic>
    </p:spTree>
    <p:extLst>
      <p:ext uri="{BB962C8B-B14F-4D97-AF65-F5344CB8AC3E}">
        <p14:creationId xmlns:p14="http://schemas.microsoft.com/office/powerpoint/2010/main" val="115438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Do facts matter?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2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4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What were the </a:t>
            </a:r>
            <a:r>
              <a:rPr lang="en-US" sz="4000" b="1" i="1" dirty="0" smtClean="0">
                <a:solidFill>
                  <a:srgbClr val="FF0000"/>
                </a:solidFill>
              </a:rPr>
              <a:t>motivators?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2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45528"/>
            <a:ext cx="6781800" cy="1226671"/>
          </a:xfrm>
        </p:spPr>
        <p:txBody>
          <a:bodyPr>
            <a:noAutofit/>
          </a:bodyPr>
          <a:lstStyle/>
          <a:p>
            <a:r>
              <a:rPr lang="en-US" sz="4400" dirty="0" smtClean="0"/>
              <a:t>2016: Year of the fact checker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journalism circles, 2016 is the </a:t>
            </a:r>
            <a:r>
              <a:rPr lang="en-US" b="1" dirty="0">
                <a:solidFill>
                  <a:srgbClr val="FF0000"/>
                </a:solidFill>
              </a:rPr>
              <a:t>year of the fact-checker.</a:t>
            </a:r>
          </a:p>
          <a:p>
            <a:r>
              <a:rPr lang="en-US" sz="3900" b="1" i="1" dirty="0" smtClean="0">
                <a:solidFill>
                  <a:srgbClr val="0000FF"/>
                </a:solidFill>
              </a:rPr>
              <a:t>“Trump </a:t>
            </a:r>
            <a:r>
              <a:rPr lang="en-US" sz="3900" b="1" i="1" dirty="0">
                <a:solidFill>
                  <a:srgbClr val="0000FF"/>
                </a:solidFill>
              </a:rPr>
              <a:t>made fact-checking great </a:t>
            </a:r>
            <a:r>
              <a:rPr lang="en-US" sz="3900" b="1" i="1" dirty="0" smtClean="0">
                <a:solidFill>
                  <a:srgbClr val="0000FF"/>
                </a:solidFill>
              </a:rPr>
              <a:t>again.” </a:t>
            </a:r>
            <a:r>
              <a:rPr lang="en-US" sz="3900" i="1" dirty="0" smtClean="0"/>
              <a:t>…</a:t>
            </a:r>
            <a:r>
              <a:rPr lang="en-US" sz="2000" i="1" dirty="0" smtClean="0"/>
              <a:t>CNN Money.</a:t>
            </a:r>
            <a:endParaRPr lang="en-US" sz="39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1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62520"/>
            <a:ext cx="6781800" cy="1109679"/>
          </a:xfrm>
        </p:spPr>
        <p:txBody>
          <a:bodyPr/>
          <a:lstStyle/>
          <a:p>
            <a:r>
              <a:rPr lang="en-US" dirty="0" smtClean="0"/>
              <a:t>Many voters </a:t>
            </a:r>
            <a:r>
              <a:rPr lang="en-US" dirty="0" smtClean="0">
                <a:solidFill>
                  <a:srgbClr val="FF0000"/>
                </a:solidFill>
              </a:rPr>
              <a:t>seek</a:t>
            </a:r>
            <a:r>
              <a:rPr lang="en-US" dirty="0" smtClean="0"/>
              <a:t>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43860"/>
            <a:ext cx="7543800" cy="411866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onthly unique visitors  to the Washington  Post Fact Checker blogs</a:t>
            </a:r>
            <a:r>
              <a:rPr lang="en-US" dirty="0">
                <a:solidFill>
                  <a:schemeClr val="tx1"/>
                </a:solidFill>
              </a:rPr>
              <a:t>  this year </a:t>
            </a:r>
            <a:r>
              <a:rPr lang="en-US" dirty="0" smtClean="0">
                <a:solidFill>
                  <a:schemeClr val="tx1"/>
                </a:solidFill>
              </a:rPr>
              <a:t>were </a:t>
            </a:r>
            <a:r>
              <a:rPr lang="en-US" b="1" dirty="0" smtClean="0">
                <a:solidFill>
                  <a:srgbClr val="0000FF"/>
                </a:solidFill>
              </a:rPr>
              <a:t>five </a:t>
            </a:r>
            <a:r>
              <a:rPr lang="en-US" b="1" dirty="0">
                <a:solidFill>
                  <a:srgbClr val="0000FF"/>
                </a:solidFill>
              </a:rPr>
              <a:t>times higher than in 2012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Other </a:t>
            </a:r>
            <a:r>
              <a:rPr lang="en-US" dirty="0">
                <a:solidFill>
                  <a:schemeClr val="tx1"/>
                </a:solidFill>
              </a:rPr>
              <a:t>fact-checking destinations have reported big upticks in traffic too. </a:t>
            </a:r>
            <a:endParaRPr lang="en-US" dirty="0" smtClean="0">
              <a:solidFill>
                <a:schemeClr val="tx1"/>
              </a:solidFill>
              <a:hlinkClick r:id="rId2"/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PolitiFact’s</a:t>
            </a:r>
            <a:r>
              <a:rPr lang="en-US" dirty="0" smtClean="0">
                <a:solidFill>
                  <a:schemeClr val="tx1"/>
                </a:solidFill>
              </a:rPr>
              <a:t> file on Trump has </a:t>
            </a:r>
            <a:r>
              <a:rPr lang="en-US" dirty="0">
                <a:solidFill>
                  <a:schemeClr val="tx1"/>
                </a:solidFill>
              </a:rPr>
              <a:t>had </a:t>
            </a:r>
            <a:r>
              <a:rPr lang="en-US" b="1" dirty="0">
                <a:solidFill>
                  <a:srgbClr val="0000FF"/>
                </a:solidFill>
              </a:rPr>
              <a:t>2.7 million page views </a:t>
            </a:r>
            <a:r>
              <a:rPr lang="en-US" dirty="0">
                <a:solidFill>
                  <a:schemeClr val="tx1"/>
                </a:solidFill>
              </a:rPr>
              <a:t>so far this year.</a:t>
            </a:r>
          </a:p>
          <a:p>
            <a:r>
              <a:rPr lang="en-US" dirty="0">
                <a:solidFill>
                  <a:schemeClr val="tx1"/>
                </a:solidFill>
              </a:rPr>
              <a:t>"Fact-checking is now a proven ratings getter," </a:t>
            </a:r>
            <a:r>
              <a:rPr lang="en-US" dirty="0" smtClean="0">
                <a:solidFill>
                  <a:schemeClr val="tx1"/>
                </a:solidFill>
              </a:rPr>
              <a:t>Brooks Jackson </a:t>
            </a:r>
            <a:r>
              <a:rPr lang="en-US" dirty="0">
                <a:solidFill>
                  <a:schemeClr val="tx1"/>
                </a:solidFill>
              </a:rPr>
              <a:t>said.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CNN often fact-checked Trump </a:t>
            </a:r>
            <a:r>
              <a:rPr lang="en-US" b="1" dirty="0" smtClean="0">
                <a:solidFill>
                  <a:srgbClr val="660066"/>
                </a:solidFill>
              </a:rPr>
              <a:t>in real time </a:t>
            </a:r>
            <a:r>
              <a:rPr lang="en-US" dirty="0" smtClean="0">
                <a:solidFill>
                  <a:schemeClr val="tx1"/>
                </a:solidFill>
              </a:rPr>
              <a:t>on the screen. One </a:t>
            </a:r>
            <a:r>
              <a:rPr lang="en-US" dirty="0">
                <a:solidFill>
                  <a:schemeClr val="tx1"/>
                </a:solidFill>
              </a:rPr>
              <a:t>graphical banner in August said </a:t>
            </a:r>
            <a:r>
              <a:rPr lang="en-US" b="1" i="1" dirty="0" smtClean="0">
                <a:solidFill>
                  <a:srgbClr val="0000FF"/>
                </a:solidFill>
              </a:rPr>
              <a:t>”Trump calls Obama founder of ISIS (He’s not).”</a:t>
            </a:r>
            <a:endParaRPr lang="en-US" b="1" i="1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4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Accuracy</a:t>
            </a:r>
            <a:r>
              <a:rPr lang="en-US" dirty="0" smtClean="0">
                <a:solidFill>
                  <a:srgbClr val="0000FF"/>
                </a:solidFill>
              </a:rPr>
              <a:t> over </a:t>
            </a:r>
            <a:r>
              <a:rPr lang="en-US" dirty="0" smtClean="0">
                <a:solidFill>
                  <a:srgbClr val="FF0000"/>
                </a:solidFill>
              </a:rPr>
              <a:t>balance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833"/>
            <a:ext cx="7543800" cy="446188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traditional model of "he said, she said" journalism, </a:t>
            </a:r>
            <a:r>
              <a:rPr lang="en-US" dirty="0" smtClean="0"/>
              <a:t>where </a:t>
            </a:r>
            <a:r>
              <a:rPr lang="en-US" dirty="0"/>
              <a:t>news reports simply put both sides of a story against one another, </a:t>
            </a:r>
            <a:r>
              <a:rPr lang="en-US" dirty="0" smtClean="0"/>
              <a:t>was discarded; a more aggressive journalism arose that ranked </a:t>
            </a:r>
            <a:r>
              <a:rPr lang="en-US" b="1" i="1" dirty="0" smtClean="0">
                <a:solidFill>
                  <a:srgbClr val="FF0000"/>
                </a:solidFill>
              </a:rPr>
              <a:t>accuracy over balance.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2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Back to the </a:t>
            </a:r>
            <a:r>
              <a:rPr lang="en-US" sz="4400" i="1" dirty="0" smtClean="0">
                <a:solidFill>
                  <a:srgbClr val="FF0000"/>
                </a:solidFill>
              </a:rPr>
              <a:t>core values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833"/>
            <a:ext cx="7543800" cy="456484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It unburdened the American press from </a:t>
            </a:r>
            <a:r>
              <a:rPr lang="en-US" b="1" dirty="0">
                <a:solidFill>
                  <a:srgbClr val="0000FF"/>
                </a:solidFill>
              </a:rPr>
              <a:t>false equivalency </a:t>
            </a:r>
            <a:r>
              <a:rPr lang="en-US" dirty="0"/>
              <a:t>and made them more responsible stewards of information. </a:t>
            </a:r>
            <a:endParaRPr lang="en-US" dirty="0" smtClean="0"/>
          </a:p>
          <a:p>
            <a:r>
              <a:rPr lang="en-US" dirty="0"/>
              <a:t>"This election has made people appreciate </a:t>
            </a:r>
            <a:r>
              <a:rPr lang="en-US" b="1" dirty="0">
                <a:solidFill>
                  <a:srgbClr val="0000FF"/>
                </a:solidFill>
              </a:rPr>
              <a:t>the core value of journalism,</a:t>
            </a:r>
            <a:r>
              <a:rPr lang="en-US" dirty="0"/>
              <a:t> which is getting to the </a:t>
            </a:r>
            <a:r>
              <a:rPr lang="en-US" dirty="0" smtClean="0"/>
              <a:t>truth,” said </a:t>
            </a:r>
            <a:r>
              <a:rPr lang="en-US" dirty="0"/>
              <a:t>Steven Ginsberg, the Washington Post's senior politics </a:t>
            </a:r>
            <a:r>
              <a:rPr lang="en-US" dirty="0" smtClean="0"/>
              <a:t>editor</a:t>
            </a:r>
            <a:r>
              <a:rPr lang="en-US" dirty="0"/>
              <a:t>.</a:t>
            </a:r>
            <a:r>
              <a:rPr lang="en-US" dirty="0" smtClean="0"/>
              <a:t>. </a:t>
            </a:r>
            <a:r>
              <a:rPr lang="en-US" b="1" i="1" dirty="0">
                <a:solidFill>
                  <a:srgbClr val="FF0000"/>
                </a:solidFill>
              </a:rPr>
              <a:t>"Sometimes that means calling something a lie. Sometimes that means saying 'that's not true.</a:t>
            </a:r>
            <a:r>
              <a:rPr lang="en-US" b="1" i="1" dirty="0" smtClean="0">
                <a:solidFill>
                  <a:srgbClr val="FF0000"/>
                </a:solidFill>
              </a:rPr>
              <a:t>'”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Media Economics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4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Election is </a:t>
            </a:r>
            <a:r>
              <a:rPr lang="en-US" dirty="0" smtClean="0">
                <a:solidFill>
                  <a:srgbClr val="FF0000"/>
                </a:solidFill>
              </a:rPr>
              <a:t>big TV money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CNN reportedly made an extra </a:t>
            </a:r>
            <a:r>
              <a:rPr lang="en-US" sz="2800" b="1" i="1" dirty="0" smtClean="0">
                <a:solidFill>
                  <a:srgbClr val="FF0000"/>
                </a:solidFill>
              </a:rPr>
              <a:t>$100 million </a:t>
            </a:r>
            <a:r>
              <a:rPr lang="en-US" sz="2800" dirty="0" smtClean="0"/>
              <a:t>this year mostly because of Donald Trump’s candidacy.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Social Media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4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A</a:t>
            </a:r>
            <a:r>
              <a:rPr lang="en-US" sz="6000" dirty="0" smtClean="0"/>
              <a:t>  </a:t>
            </a:r>
            <a:r>
              <a:rPr lang="en-US" sz="6000" dirty="0" smtClean="0">
                <a:solidFill>
                  <a:srgbClr val="FF0000"/>
                </a:solidFill>
              </a:rPr>
              <a:t>reversal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Donald Trump </a:t>
            </a:r>
            <a:r>
              <a:rPr lang="en-US" sz="3600" i="1" dirty="0" smtClean="0"/>
              <a:t>defied</a:t>
            </a:r>
            <a:r>
              <a:rPr lang="en-US" sz="3600" dirty="0" smtClean="0"/>
              <a:t> tradition and won in the </a:t>
            </a:r>
            <a:r>
              <a:rPr lang="en-US" sz="3600" dirty="0" smtClean="0">
                <a:solidFill>
                  <a:srgbClr val="000090"/>
                </a:solidFill>
              </a:rPr>
              <a:t>opposite</a:t>
            </a:r>
            <a:r>
              <a:rPr lang="en-US" sz="3600" dirty="0" smtClean="0"/>
              <a:t> way.</a:t>
            </a:r>
          </a:p>
          <a:p>
            <a:r>
              <a:rPr lang="en-US" sz="3600" dirty="0" smtClean="0"/>
              <a:t>The </a:t>
            </a:r>
            <a:r>
              <a:rPr lang="en-US" sz="3600" b="1" dirty="0" smtClean="0">
                <a:solidFill>
                  <a:srgbClr val="0000FF"/>
                </a:solidFill>
              </a:rPr>
              <a:t>media’s role </a:t>
            </a:r>
            <a:r>
              <a:rPr lang="en-US" sz="3600" dirty="0" smtClean="0"/>
              <a:t>in the election was </a:t>
            </a:r>
            <a:r>
              <a:rPr lang="en-US" sz="3600" b="1" i="1" dirty="0" smtClean="0">
                <a:solidFill>
                  <a:srgbClr val="FF0000"/>
                </a:solidFill>
              </a:rPr>
              <a:t>overtaken by other forces.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0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80000"/>
            <a:ext cx="6781800" cy="109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i="1" dirty="0" smtClean="0">
                <a:solidFill>
                  <a:srgbClr val="0000FF"/>
                </a:solidFill>
              </a:rPr>
              <a:t>Facebook</a:t>
            </a:r>
            <a:r>
              <a:rPr lang="en-US" sz="4000" dirty="0" smtClean="0"/>
              <a:t>  question</a:t>
            </a:r>
            <a:endParaRPr lang="en-US" sz="4000" dirty="0"/>
          </a:p>
        </p:txBody>
      </p:sp>
      <p:pic>
        <p:nvPicPr>
          <p:cNvPr id="4" name="Content Placeholder 3" descr="Screen Shot 2016-11-07 at 7.55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0" r="-18050"/>
          <a:stretch>
            <a:fillRect/>
          </a:stretch>
        </p:blipFill>
        <p:spPr>
          <a:xfrm>
            <a:off x="98778" y="685800"/>
            <a:ext cx="9045222" cy="4295422"/>
          </a:xfrm>
        </p:spPr>
      </p:pic>
    </p:spTree>
    <p:extLst>
      <p:ext uri="{BB962C8B-B14F-4D97-AF65-F5344CB8AC3E}">
        <p14:creationId xmlns:p14="http://schemas.microsoft.com/office/powerpoint/2010/main" val="403185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change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their minds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a </a:t>
            </a:r>
            <a:r>
              <a:rPr lang="en-US" dirty="0" smtClean="0"/>
              <a:t>September, 2012, </a:t>
            </a:r>
            <a:r>
              <a:rPr lang="en-US" dirty="0"/>
              <a:t> </a:t>
            </a:r>
            <a:r>
              <a:rPr lang="en-US" dirty="0" smtClean="0">
                <a:hlinkClick r:id="rId2"/>
              </a:rPr>
              <a:t>Pew </a:t>
            </a:r>
            <a:r>
              <a:rPr lang="en-US" dirty="0">
                <a:hlinkClick r:id="rId2"/>
              </a:rPr>
              <a:t>survey</a:t>
            </a:r>
            <a:r>
              <a:rPr lang="en-US" dirty="0"/>
              <a:t>, </a:t>
            </a:r>
            <a:r>
              <a:rPr lang="en-US" i="1" dirty="0" smtClean="0"/>
              <a:t>84 </a:t>
            </a:r>
            <a:r>
              <a:rPr lang="en-US" i="1" dirty="0"/>
              <a:t>percent of social media site users say </a:t>
            </a:r>
            <a:r>
              <a:rPr lang="en-US" i="1" dirty="0" smtClean="0"/>
              <a:t>they have </a:t>
            </a:r>
            <a:r>
              <a:rPr lang="en-US" b="1" i="1" dirty="0" smtClean="0"/>
              <a:t>no</a:t>
            </a:r>
            <a:r>
              <a:rPr lang="en-US" i="1" dirty="0" smtClean="0"/>
              <a:t>t </a:t>
            </a:r>
            <a:r>
              <a:rPr lang="en-US" i="1" dirty="0"/>
              <a:t>changed their mind </a:t>
            </a:r>
            <a:r>
              <a:rPr lang="en-US" dirty="0"/>
              <a:t>on a political issue because of their friends’ postings. </a:t>
            </a:r>
            <a:endParaRPr lang="en-US" dirty="0" smtClean="0"/>
          </a:p>
          <a:p>
            <a:r>
              <a:rPr lang="en-US" dirty="0" smtClean="0"/>
              <a:t>But 25 </a:t>
            </a:r>
            <a:r>
              <a:rPr lang="en-US" dirty="0"/>
              <a:t>percent consider social networking “somewhat” or “very” important for debating or discussing political views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9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 a kind of </a:t>
            </a:r>
            <a:r>
              <a:rPr lang="en-US" i="1" dirty="0" smtClean="0">
                <a:solidFill>
                  <a:srgbClr val="FF0000"/>
                </a:solidFill>
              </a:rPr>
              <a:t>hush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26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 </a:t>
            </a:r>
            <a:r>
              <a:rPr lang="en-US" sz="4400" b="1" dirty="0" smtClean="0">
                <a:solidFill>
                  <a:srgbClr val="FF0000"/>
                </a:solidFill>
              </a:rPr>
              <a:t>spiral of </a:t>
            </a:r>
            <a:r>
              <a:rPr lang="en-US" sz="4400" dirty="0" smtClean="0"/>
              <a:t>(social media) </a:t>
            </a:r>
            <a:r>
              <a:rPr lang="en-US" sz="4400" b="1" dirty="0" smtClean="0">
                <a:solidFill>
                  <a:srgbClr val="0000FF"/>
                </a:solidFill>
              </a:rPr>
              <a:t>silence?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4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11-07 at 7.45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14" r="-13914"/>
          <a:stretch>
            <a:fillRect/>
          </a:stretch>
        </p:blipFill>
        <p:spPr>
          <a:xfrm>
            <a:off x="-550333" y="366889"/>
            <a:ext cx="10216444" cy="5805311"/>
          </a:xfrm>
        </p:spPr>
      </p:pic>
    </p:spTree>
    <p:extLst>
      <p:ext uri="{BB962C8B-B14F-4D97-AF65-F5344CB8AC3E}">
        <p14:creationId xmlns:p14="http://schemas.microsoft.com/office/powerpoint/2010/main" val="192350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But it gets us </a:t>
            </a:r>
            <a:r>
              <a:rPr lang="en-US" sz="3600" b="1" i="1" dirty="0" smtClean="0">
                <a:solidFill>
                  <a:srgbClr val="FF0000"/>
                </a:solidFill>
              </a:rPr>
              <a:t>involved</a:t>
            </a:r>
            <a:r>
              <a:rPr lang="en-US" sz="3600" dirty="0" smtClean="0"/>
              <a:t>  more</a:t>
            </a:r>
            <a:endParaRPr lang="en-US" sz="3600" dirty="0"/>
          </a:p>
        </p:txBody>
      </p:sp>
      <p:pic>
        <p:nvPicPr>
          <p:cNvPr id="4" name="Content Placeholder 3" descr="Screen Shot 2016-11-07 at 7.25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2" r="-20062"/>
          <a:stretch>
            <a:fillRect/>
          </a:stretch>
        </p:blipFill>
        <p:spPr>
          <a:xfrm>
            <a:off x="0" y="685799"/>
            <a:ext cx="8420880" cy="4338029"/>
          </a:xfrm>
        </p:spPr>
      </p:pic>
    </p:spTree>
    <p:extLst>
      <p:ext uri="{BB962C8B-B14F-4D97-AF65-F5344CB8AC3E}">
        <p14:creationId xmlns:p14="http://schemas.microsoft.com/office/powerpoint/2010/main" val="46093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about </a:t>
            </a:r>
            <a:r>
              <a:rPr lang="en-US" sz="4400" b="1" i="1" dirty="0" smtClean="0">
                <a:solidFill>
                  <a:srgbClr val="FF0000"/>
                </a:solidFill>
              </a:rPr>
              <a:t>millennial voters?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2015 </a:t>
            </a:r>
            <a:r>
              <a:rPr lang="en-US" dirty="0" smtClean="0">
                <a:hlinkClick r:id="rId2"/>
              </a:rPr>
              <a:t>University of Hawaii </a:t>
            </a:r>
            <a:r>
              <a:rPr lang="en-US" dirty="0">
                <a:hlinkClick r:id="rId2"/>
              </a:rPr>
              <a:t>study </a:t>
            </a:r>
            <a:r>
              <a:rPr lang="en-US" dirty="0"/>
              <a:t>suggests that user-generated comments on social media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0000FF"/>
                </a:solidFill>
              </a:rPr>
              <a:t>can influence the reputations of political candidates in the eyes of potential Millennial voters</a:t>
            </a:r>
            <a:r>
              <a:rPr lang="en-US" b="1" i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87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Fake news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1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Fake</a:t>
            </a:r>
            <a:r>
              <a:rPr lang="en-US" dirty="0" smtClean="0"/>
              <a:t>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Pew research report has </a:t>
            </a:r>
            <a:r>
              <a:rPr lang="en-US" b="1" dirty="0" smtClean="0">
                <a:solidFill>
                  <a:srgbClr val="FF0000"/>
                </a:solidFill>
              </a:rPr>
              <a:t>found half of Americans use Facebook as a news source.</a:t>
            </a:r>
          </a:p>
          <a:p>
            <a:r>
              <a:rPr lang="en-US" dirty="0" smtClean="0"/>
              <a:t>So it is troubling that fake news stories have appeared on </a:t>
            </a:r>
            <a:r>
              <a:rPr lang="en-US" b="1" dirty="0" smtClean="0">
                <a:solidFill>
                  <a:srgbClr val="0000FF"/>
                </a:solidFill>
              </a:rPr>
              <a:t>Facebook</a:t>
            </a:r>
            <a:r>
              <a:rPr lang="en-US" dirty="0" smtClean="0"/>
              <a:t> through the site’s online advertising service.</a:t>
            </a:r>
          </a:p>
          <a:p>
            <a:r>
              <a:rPr lang="en-US" dirty="0" smtClean="0"/>
              <a:t>Those fake stories have also infiltrated </a:t>
            </a:r>
            <a:r>
              <a:rPr lang="en-US" b="1" dirty="0" smtClean="0">
                <a:solidFill>
                  <a:srgbClr val="0000FF"/>
                </a:solidFill>
              </a:rPr>
              <a:t>Google</a:t>
            </a:r>
            <a:r>
              <a:rPr lang="en-US" dirty="0" smtClean="0"/>
              <a:t> and have influenced online searches.</a:t>
            </a:r>
          </a:p>
          <a:p>
            <a:r>
              <a:rPr lang="en-US" dirty="0" smtClean="0"/>
              <a:t>This week both Facebook and Google vowed to prevent those fake stories from appearing on their sites.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9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Trump’s Tweets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6-11-08 at 5.29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68" b="-9668"/>
          <a:stretch>
            <a:fillRect/>
          </a:stretch>
        </p:blipFill>
        <p:spPr>
          <a:xfrm>
            <a:off x="762000" y="484635"/>
            <a:ext cx="7543800" cy="4087365"/>
          </a:xfrm>
        </p:spPr>
      </p:pic>
    </p:spTree>
    <p:extLst>
      <p:ext uri="{BB962C8B-B14F-4D97-AF65-F5344CB8AC3E}">
        <p14:creationId xmlns:p14="http://schemas.microsoft.com/office/powerpoint/2010/main" val="366259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97828"/>
            <a:ext cx="6781800" cy="774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FF0000"/>
                </a:solidFill>
              </a:rPr>
              <a:t>keep</a:t>
            </a:r>
            <a:r>
              <a:rPr lang="en-US" dirty="0" smtClean="0"/>
              <a:t> the tweets?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12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some reason, Trump couldn’t find the</a:t>
            </a:r>
            <a:r>
              <a:rPr lang="en-US" sz="2800" b="1" i="1" dirty="0" smtClean="0">
                <a:solidFill>
                  <a:srgbClr val="0000FF"/>
                </a:solidFill>
              </a:rPr>
              <a:t> delete </a:t>
            </a:r>
            <a:r>
              <a:rPr lang="en-US" sz="2800" dirty="0" smtClean="0"/>
              <a:t>key and instead kept thousands of his tweets active online.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9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this night, </a:t>
            </a:r>
            <a:r>
              <a:rPr lang="en-US" i="1" dirty="0" smtClean="0">
                <a:solidFill>
                  <a:srgbClr val="FF0000"/>
                </a:solidFill>
              </a:rPr>
              <a:t>it worked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6-11-09 at 11.12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34" r="-45434"/>
          <a:stretch>
            <a:fillRect/>
          </a:stretch>
        </p:blipFill>
        <p:spPr>
          <a:xfrm>
            <a:off x="-535839" y="496057"/>
            <a:ext cx="10042027" cy="4583575"/>
          </a:xfrm>
        </p:spPr>
      </p:pic>
    </p:spTree>
    <p:extLst>
      <p:ext uri="{BB962C8B-B14F-4D97-AF65-F5344CB8AC3E}">
        <p14:creationId xmlns:p14="http://schemas.microsoft.com/office/powerpoint/2010/main" val="320964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No new support  </a:t>
            </a:r>
            <a:r>
              <a:rPr lang="en-US" dirty="0" smtClean="0">
                <a:solidFill>
                  <a:srgbClr val="0000FF"/>
                </a:solidFill>
              </a:rPr>
              <a:t>via </a:t>
            </a:r>
            <a:r>
              <a:rPr lang="en-US" dirty="0" smtClean="0">
                <a:solidFill>
                  <a:srgbClr val="FF0000"/>
                </a:solidFill>
              </a:rPr>
              <a:t>Twitter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Trump’s tweets may have kept him connected with members of his voter base who use Twitter, but there is </a:t>
            </a:r>
            <a:r>
              <a:rPr lang="en-US" b="1" i="1" dirty="0" smtClean="0">
                <a:solidFill>
                  <a:srgbClr val="FF0000"/>
                </a:solidFill>
              </a:rPr>
              <a:t>no evidence they advanced his candidacy beyond that base.</a:t>
            </a:r>
          </a:p>
        </p:txBody>
      </p:sp>
    </p:spTree>
    <p:extLst>
      <p:ext uri="{BB962C8B-B14F-4D97-AF65-F5344CB8AC3E}">
        <p14:creationId xmlns:p14="http://schemas.microsoft.com/office/powerpoint/2010/main" val="79328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America reflected?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5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94004"/>
            <a:ext cx="6781800" cy="107819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profile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America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1941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divided country</a:t>
            </a:r>
          </a:p>
          <a:p>
            <a:r>
              <a:rPr lang="en-US" dirty="0" smtClean="0"/>
              <a:t>Fear of being left out of the American dream</a:t>
            </a:r>
          </a:p>
          <a:p>
            <a:r>
              <a:rPr lang="en-US" dirty="0" smtClean="0"/>
              <a:t>A growing fear of terrorism</a:t>
            </a:r>
          </a:p>
          <a:p>
            <a:r>
              <a:rPr lang="en-US" dirty="0" smtClean="0"/>
              <a:t>Too much globalism for many</a:t>
            </a:r>
          </a:p>
          <a:p>
            <a:r>
              <a:rPr lang="en-US" dirty="0"/>
              <a:t>Similar populism that produced </a:t>
            </a:r>
            <a:r>
              <a:rPr lang="en-US" dirty="0" err="1"/>
              <a:t>Brexit</a:t>
            </a:r>
            <a:endParaRPr lang="en-US" dirty="0"/>
          </a:p>
          <a:p>
            <a:r>
              <a:rPr lang="en-US" dirty="0"/>
              <a:t>Too much change, too fast</a:t>
            </a:r>
            <a:r>
              <a:rPr lang="en-US" dirty="0" smtClean="0"/>
              <a:t>?</a:t>
            </a:r>
          </a:p>
          <a:p>
            <a:r>
              <a:rPr lang="en-US" dirty="0" smtClean="0"/>
              <a:t>Pent-up anger and frustration, caught in an age of political correctness</a:t>
            </a:r>
          </a:p>
          <a:p>
            <a:r>
              <a:rPr lang="en-US" dirty="0" smtClean="0"/>
              <a:t>Anger erupted in private voting booths Nov. 8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A resolve to survive and unify, and a history of doing it.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1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77" y="470339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Did the media catch this?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2689"/>
            <a:ext cx="7543800" cy="31391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mood of the country: did journalists</a:t>
            </a:r>
            <a:r>
              <a:rPr lang="en-US" sz="4000" dirty="0" smtClean="0">
                <a:solidFill>
                  <a:srgbClr val="FF0000"/>
                </a:solidFill>
              </a:rPr>
              <a:t> get </a:t>
            </a:r>
            <a:r>
              <a:rPr lang="en-US" sz="4000" dirty="0" smtClean="0"/>
              <a:t>it? </a:t>
            </a:r>
            <a:endParaRPr lang="en-US" sz="4000" dirty="0"/>
          </a:p>
        </p:txBody>
      </p:sp>
      <p:pic>
        <p:nvPicPr>
          <p:cNvPr id="4" name="Picture 3" descr="Screen Shot 2016-11-11 at 5.2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20" y="2982203"/>
            <a:ext cx="3624778" cy="21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ahead?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Reuniting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is the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task ahead </a:t>
            </a:r>
            <a:r>
              <a:rPr lang="en-US" sz="2800" dirty="0" smtClean="0"/>
              <a:t>for America, and its </a:t>
            </a:r>
            <a:r>
              <a:rPr lang="en-US" sz="2800" b="1" dirty="0" smtClean="0">
                <a:solidFill>
                  <a:srgbClr val="0000FF"/>
                </a:solidFill>
              </a:rPr>
              <a:t>media</a:t>
            </a:r>
            <a:r>
              <a:rPr lang="en-US" sz="2800" dirty="0" smtClean="0"/>
              <a:t> can help.</a:t>
            </a:r>
          </a:p>
          <a:p>
            <a:r>
              <a:rPr lang="en-US" sz="2800" dirty="0" smtClean="0"/>
              <a:t>But the media’s </a:t>
            </a:r>
            <a:r>
              <a:rPr lang="en-US" sz="3600" b="1" i="1" dirty="0" smtClean="0">
                <a:solidFill>
                  <a:srgbClr val="FF0000"/>
                </a:solidFill>
              </a:rPr>
              <a:t>watchdog function </a:t>
            </a:r>
            <a:r>
              <a:rPr lang="en-US" sz="2800" dirty="0" smtClean="0"/>
              <a:t>is as vital as ever.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445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primal scream?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62 percent of America believed Hillary Clinton has  the </a:t>
            </a:r>
            <a:r>
              <a:rPr lang="en-US" sz="3200" b="1" dirty="0" smtClean="0">
                <a:solidFill>
                  <a:srgbClr val="000090"/>
                </a:solidFill>
              </a:rPr>
              <a:t>better temperament</a:t>
            </a:r>
            <a:r>
              <a:rPr lang="en-US" sz="3200" dirty="0" smtClean="0"/>
              <a:t>, and 61 percent believed she is </a:t>
            </a:r>
            <a:r>
              <a:rPr lang="en-US" sz="3200" b="1" dirty="0" smtClean="0">
                <a:solidFill>
                  <a:srgbClr val="000090"/>
                </a:solidFill>
              </a:rPr>
              <a:t>more qualified</a:t>
            </a:r>
            <a:r>
              <a:rPr lang="en-US" sz="3200" dirty="0" smtClean="0"/>
              <a:t>.</a:t>
            </a:r>
            <a:r>
              <a:rPr lang="en-US" dirty="0" smtClean="0"/>
              <a:t>– Fox Business News.</a:t>
            </a:r>
          </a:p>
          <a:p>
            <a:r>
              <a:rPr lang="en-US" sz="3300" dirty="0"/>
              <a:t>But neither of those things mattered in the end. </a:t>
            </a:r>
            <a:endParaRPr lang="en-US" sz="3300" dirty="0" smtClean="0"/>
          </a:p>
          <a:p>
            <a:r>
              <a:rPr lang="en-US" sz="3200" b="1" i="1" dirty="0">
                <a:solidFill>
                  <a:srgbClr val="FF0000"/>
                </a:solidFill>
              </a:rPr>
              <a:t>“This was a primal scream by an angry </a:t>
            </a:r>
            <a:r>
              <a:rPr lang="en-US" sz="3200" b="1" i="1" dirty="0" smtClean="0">
                <a:solidFill>
                  <a:srgbClr val="FF0000"/>
                </a:solidFill>
              </a:rPr>
              <a:t>people who wanted change.</a:t>
            </a:r>
            <a:r>
              <a:rPr lang="en-US" sz="3200" b="1" i="1" dirty="0">
                <a:solidFill>
                  <a:srgbClr val="FF0000"/>
                </a:solidFill>
              </a:rPr>
              <a:t>” </a:t>
            </a:r>
            <a:r>
              <a:rPr lang="en-US" dirty="0"/>
              <a:t>– David Axelrod, CNN</a:t>
            </a:r>
            <a:r>
              <a:rPr lang="en-US" dirty="0" smtClean="0"/>
              <a:t>.</a:t>
            </a:r>
          </a:p>
          <a:p>
            <a:r>
              <a:rPr lang="en-US" sz="3200" b="1" i="1" dirty="0" smtClean="0">
                <a:solidFill>
                  <a:srgbClr val="0000FF"/>
                </a:solidFill>
              </a:rPr>
              <a:t>“This was a rebellion against the elites; it was a ‘</a:t>
            </a:r>
            <a:r>
              <a:rPr lang="en-US" sz="3200" b="1" i="1" dirty="0" err="1" smtClean="0">
                <a:solidFill>
                  <a:srgbClr val="0000FF"/>
                </a:solidFill>
              </a:rPr>
              <a:t>whitelash</a:t>
            </a:r>
            <a:r>
              <a:rPr lang="en-US" sz="3200" b="1" i="1" dirty="0" smtClean="0">
                <a:solidFill>
                  <a:srgbClr val="0000FF"/>
                </a:solidFill>
              </a:rPr>
              <a:t>’ against a changing country.</a:t>
            </a:r>
            <a:r>
              <a:rPr lang="en-US" b="1" i="1" dirty="0" smtClean="0">
                <a:solidFill>
                  <a:srgbClr val="0000FF"/>
                </a:solidFill>
              </a:rPr>
              <a:t>”     </a:t>
            </a:r>
            <a:r>
              <a:rPr lang="en-US" dirty="0" smtClean="0"/>
              <a:t>– Van Jones, former Obama advisor.</a:t>
            </a:r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10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</a:t>
            </a:r>
            <a:r>
              <a:rPr lang="en-US" sz="4400" dirty="0" smtClean="0">
                <a:solidFill>
                  <a:srgbClr val="FF0000"/>
                </a:solidFill>
              </a:rPr>
              <a:t>jolt</a:t>
            </a:r>
            <a:r>
              <a:rPr lang="en-US" sz="4400" dirty="0" smtClean="0"/>
              <a:t> for everyone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Polls – and journalists – were </a:t>
            </a:r>
            <a:r>
              <a:rPr lang="en-US" sz="4800" b="1" i="1" dirty="0" smtClean="0">
                <a:solidFill>
                  <a:srgbClr val="FF0000"/>
                </a:solidFill>
              </a:rPr>
              <a:t>blindsided.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0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11978"/>
          </a:xfrm>
        </p:spPr>
        <p:txBody>
          <a:bodyPr>
            <a:normAutofit/>
          </a:bodyPr>
          <a:lstStyle/>
          <a:p>
            <a:r>
              <a:rPr lang="en-US" dirty="0" smtClean="0"/>
              <a:t>Who voted and who didn’t</a:t>
            </a:r>
          </a:p>
          <a:p>
            <a:r>
              <a:rPr lang="en-US" dirty="0" smtClean="0"/>
              <a:t>The election turnout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silent</a:t>
            </a:r>
            <a:r>
              <a:rPr lang="en-US" dirty="0" smtClean="0"/>
              <a:t> slice of America</a:t>
            </a:r>
          </a:p>
          <a:p>
            <a:r>
              <a:rPr lang="en-US" dirty="0" smtClean="0"/>
              <a:t>Clues were there</a:t>
            </a:r>
          </a:p>
          <a:p>
            <a:r>
              <a:rPr lang="en-US" dirty="0" smtClean="0"/>
              <a:t>The irony of political correctness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3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True beliefs </a:t>
            </a:r>
            <a:r>
              <a:rPr lang="en-US" sz="4400" i="1" dirty="0" smtClean="0">
                <a:solidFill>
                  <a:srgbClr val="0000FF"/>
                </a:solidFill>
              </a:rPr>
              <a:t>hidden?</a:t>
            </a:r>
            <a:endParaRPr lang="en-US" sz="44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Societal pressures at work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6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11525</TotalTime>
  <Words>1220</Words>
  <Application>Microsoft Macintosh PowerPoint</Application>
  <PresentationFormat>On-screen Show (4:3)</PresentationFormat>
  <Paragraphs>156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Newsprint</vt:lpstr>
      <vt:lpstr>The Opposite  Election</vt:lpstr>
      <vt:lpstr>PowerPoint Presentation</vt:lpstr>
      <vt:lpstr>Tradition  dictates …</vt:lpstr>
      <vt:lpstr>A  reversal</vt:lpstr>
      <vt:lpstr>On this night, it worked</vt:lpstr>
      <vt:lpstr>A primal scream?</vt:lpstr>
      <vt:lpstr>A jolt for everyone</vt:lpstr>
      <vt:lpstr>Why?</vt:lpstr>
      <vt:lpstr>True beliefs hidden?</vt:lpstr>
      <vt:lpstr>The keys for Trump</vt:lpstr>
      <vt:lpstr>Campaign 2016 was great news</vt:lpstr>
      <vt:lpstr>Full of news value</vt:lpstr>
      <vt:lpstr>The media</vt:lpstr>
      <vt:lpstr>The (usual) media effect</vt:lpstr>
      <vt:lpstr>2016:  the effect is blunted</vt:lpstr>
      <vt:lpstr>PowerPoint Presentation</vt:lpstr>
      <vt:lpstr>A probe too late?</vt:lpstr>
      <vt:lpstr>How the season began</vt:lpstr>
      <vt:lpstr>17 Republicans start</vt:lpstr>
      <vt:lpstr>…and 5 Democrats</vt:lpstr>
      <vt:lpstr>7 questions  faced media</vt:lpstr>
      <vt:lpstr>Question 1</vt:lpstr>
      <vt:lpstr>7 never had a chance</vt:lpstr>
      <vt:lpstr>The right way to do it?</vt:lpstr>
      <vt:lpstr>How to grant time fairly?</vt:lpstr>
      <vt:lpstr>Air time winners</vt:lpstr>
      <vt:lpstr>Question 2</vt:lpstr>
      <vt:lpstr>2 kinds of equivalency</vt:lpstr>
      <vt:lpstr>A vexing problem</vt:lpstr>
      <vt:lpstr>PowerPoint Presentation</vt:lpstr>
      <vt:lpstr>Question 3</vt:lpstr>
      <vt:lpstr>PowerPoint Presentation</vt:lpstr>
      <vt:lpstr>2016: Year of the fact checker</vt:lpstr>
      <vt:lpstr>Many voters seek facts</vt:lpstr>
      <vt:lpstr>Accuracy over balance</vt:lpstr>
      <vt:lpstr>Back to the core values</vt:lpstr>
      <vt:lpstr>Question 4</vt:lpstr>
      <vt:lpstr>Election is big TV money</vt:lpstr>
      <vt:lpstr>Question 5</vt:lpstr>
      <vt:lpstr>The Facebook  question</vt:lpstr>
      <vt:lpstr>Few change their minds</vt:lpstr>
      <vt:lpstr>… a kind of hush</vt:lpstr>
      <vt:lpstr>PowerPoint Presentation</vt:lpstr>
      <vt:lpstr>But it gets us involved  more</vt:lpstr>
      <vt:lpstr>What about millennial voters?</vt:lpstr>
      <vt:lpstr>Question 6</vt:lpstr>
      <vt:lpstr>Fake news</vt:lpstr>
      <vt:lpstr>About Trump’s Tweets</vt:lpstr>
      <vt:lpstr>Why keep the tweets?</vt:lpstr>
      <vt:lpstr>No new support  via Twitter</vt:lpstr>
      <vt:lpstr>Question 7</vt:lpstr>
      <vt:lpstr>A profile of America</vt:lpstr>
      <vt:lpstr>Did the media catch this?</vt:lpstr>
      <vt:lpstr>What’s ahead?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292</cp:revision>
  <dcterms:created xsi:type="dcterms:W3CDTF">2016-11-06T15:48:07Z</dcterms:created>
  <dcterms:modified xsi:type="dcterms:W3CDTF">2016-11-21T12:48:33Z</dcterms:modified>
</cp:coreProperties>
</file>